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omments/comment3.xml" ContentType="application/vnd.openxmlformats-officedocument.presentationml.comments+xml"/>
  <Override PartName="/ppt/comments/comment4.xml" ContentType="application/vnd.openxmlformats-officedocument.presentationml.comment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6" r:id="rId5"/>
  </p:sldMasterIdLst>
  <p:notesMasterIdLst>
    <p:notesMasterId r:id="rId26"/>
  </p:notesMasterIdLst>
  <p:handoutMasterIdLst>
    <p:handoutMasterId r:id="rId27"/>
  </p:handoutMasterIdLst>
  <p:sldIdLst>
    <p:sldId id="986" r:id="rId6"/>
    <p:sldId id="2672" r:id="rId7"/>
    <p:sldId id="2684" r:id="rId8"/>
    <p:sldId id="2699" r:id="rId9"/>
    <p:sldId id="2694" r:id="rId10"/>
    <p:sldId id="2698" r:id="rId11"/>
    <p:sldId id="2697" r:id="rId12"/>
    <p:sldId id="2685" r:id="rId13"/>
    <p:sldId id="2675" r:id="rId14"/>
    <p:sldId id="2688" r:id="rId15"/>
    <p:sldId id="2700" r:id="rId16"/>
    <p:sldId id="2687" r:id="rId17"/>
    <p:sldId id="2676" r:id="rId18"/>
    <p:sldId id="2677" r:id="rId19"/>
    <p:sldId id="2689" r:id="rId20"/>
    <p:sldId id="2678" r:id="rId21"/>
    <p:sldId id="2690" r:id="rId22"/>
    <p:sldId id="2679" r:id="rId23"/>
    <p:sldId id="2682" r:id="rId24"/>
    <p:sldId id="812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Xu, Jason" initials="XJ" lastIdx="14" clrIdx="0">
    <p:extLst>
      <p:ext uri="{19B8F6BF-5375-455C-9EA6-DF929625EA0E}">
        <p15:presenceInfo xmlns:p15="http://schemas.microsoft.com/office/powerpoint/2012/main" userId="S-1-5-21-3555285318-3598121220-927574299-1099346" providerId="AD"/>
      </p:ext>
    </p:extLst>
  </p:cmAuthor>
  <p:cmAuthor id="2" name="Zhang, Guangtao" initials="ZG" lastIdx="43" clrIdx="1">
    <p:extLst>
      <p:ext uri="{19B8F6BF-5375-455C-9EA6-DF929625EA0E}">
        <p15:presenceInfo xmlns:p15="http://schemas.microsoft.com/office/powerpoint/2012/main" userId="S-1-5-21-3555285318-3598121220-927574299-1018433" providerId="AD"/>
      </p:ext>
    </p:extLst>
  </p:cmAuthor>
  <p:cmAuthor id="3" name="Xu, Jason" initials="XJ [2]" lastIdx="39" clrIdx="2">
    <p:extLst>
      <p:ext uri="{19B8F6BF-5375-455C-9EA6-DF929625EA0E}">
        <p15:presenceInfo xmlns:p15="http://schemas.microsoft.com/office/powerpoint/2012/main" userId="S::jason.xu@effem.com::d593a947-e985-4675-98ef-c4d8c1d8e68d" providerId="AD"/>
      </p:ext>
    </p:extLst>
  </p:cmAuthor>
  <p:cmAuthor id="4" name="Peng, Hong" initials="PH" lastIdx="17" clrIdx="3">
    <p:extLst>
      <p:ext uri="{19B8F6BF-5375-455C-9EA6-DF929625EA0E}">
        <p15:presenceInfo xmlns:p15="http://schemas.microsoft.com/office/powerpoint/2012/main" userId="S-1-5-21-3555285318-3598121220-927574299-985293" providerId="AD"/>
      </p:ext>
    </p:extLst>
  </p:cmAuthor>
  <p:cmAuthor id="5" name="Kong, Fanzhou" initials="KF" lastIdx="14" clrIdx="4">
    <p:extLst>
      <p:ext uri="{19B8F6BF-5375-455C-9EA6-DF929625EA0E}">
        <p15:presenceInfo xmlns:p15="http://schemas.microsoft.com/office/powerpoint/2012/main" userId="S::fanzhou.kong1@effem.com::9dd711ae-f14b-456f-b03d-92b979a31ca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6DB00"/>
    <a:srgbClr val="1A1AAA"/>
    <a:srgbClr val="0000A0"/>
    <a:srgbClr val="7FEFD6"/>
    <a:srgbClr val="BCECE0"/>
    <a:srgbClr val="BCECB8"/>
    <a:srgbClr val="000088"/>
    <a:srgbClr val="FF3C14"/>
    <a:srgbClr val="FF32A0"/>
    <a:srgbClr val="00DC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699572B-5383-394E-89EE-EF24410C4115}" v="1360" dt="2019-12-03T02:39:07.263"/>
    <p1510:client id="{5F9EB460-23DC-4027-8AC8-11C430AD7A04}" v="11" dt="2019-12-02T03:17:04.072"/>
    <p1510:client id="{87AE950A-8AEB-2BF4-BEA8-A15DCA4E23C5}" v="3546" dt="2019-12-04T05:06:43.805"/>
    <p1510:client id="{C7C8B019-785A-04F1-A43E-08E08C0AEDC8}" v="6" dt="2019-12-03T02:40:39.742"/>
    <p1510:client id="{E67B0E11-81DF-D431-B909-634A4BA2B24A}" v="162" dt="2019-12-03T08:58:04.762"/>
    <p1510:client id="{EF99B49A-917C-2612-0AC1-CD1C3258D30D}" v="13" dt="2019-12-04T05:44:28.13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A107856-5554-42FB-B03E-39F5DBC370BA}" styleName="中度样式 4 - 强调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16D9F66E-5EB9-4882-86FB-DCBF35E3C3E4}" styleName="中度样式 4 - 强调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925" autoAdjust="0"/>
    <p:restoredTop sz="83453" autoAdjust="0"/>
  </p:normalViewPr>
  <p:slideViewPr>
    <p:cSldViewPr snapToGrid="0" snapToObjects="1" showGuides="1">
      <p:cViewPr>
        <p:scale>
          <a:sx n="50" d="100"/>
          <a:sy n="50" d="100"/>
        </p:scale>
        <p:origin x="1584" y="200"/>
      </p:cViewPr>
      <p:guideLst/>
    </p:cSldViewPr>
  </p:slideViewPr>
  <p:outlineViewPr>
    <p:cViewPr>
      <p:scale>
        <a:sx n="33" d="100"/>
        <a:sy n="33" d="100"/>
      </p:scale>
      <p:origin x="0" y="-361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2106"/>
    </p:cViewPr>
  </p:sorterViewPr>
  <p:notesViewPr>
    <p:cSldViewPr snapToGrid="0" snapToObjects="1">
      <p:cViewPr varScale="1">
        <p:scale>
          <a:sx n="48" d="100"/>
          <a:sy n="48" d="100"/>
        </p:scale>
        <p:origin x="2752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commentAuthors" Target="commentAuthor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theme" Target="theme/theme1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handoutMaster" Target="handoutMasters/handoutMaster1.xml"/><Relationship Id="rId30" Type="http://schemas.openxmlformats.org/officeDocument/2006/relationships/viewProps" Target="viewProps.xml"/><Relationship Id="rId8" Type="http://schemas.openxmlformats.org/officeDocument/2006/relationships/slide" Target="slides/slide3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3" dt="2019-12-02T18:19:45.874" idx="39">
    <p:pos x="10" y="10"/>
    <p:text>This slide been hided 
</p:text>
    <p:extLst>
      <p:ext uri="{C676402C-5697-4E1C-873F-D02D1690AC5C}">
        <p15:threadingInfo xmlns:p15="http://schemas.microsoft.com/office/powerpoint/2012/main" timeZoneBias="48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3" dt="2019-11-28T16:41:12.117" idx="33">
    <p:pos x="2144" y="1736"/>
    <p:text>1. Give a another slide about blockchain. (structure.) takehome: . Mars is piloting in this area (GT), Tracebility work</p:text>
    <p:extLst>
      <p:ext uri="{C676402C-5697-4E1C-873F-D02D1690AC5C}">
        <p15:threadingInfo xmlns:p15="http://schemas.microsoft.com/office/powerpoint/2012/main" timeZoneBias="-48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3" dt="2019-11-29T15:55:12.439" idx="34">
    <p:pos x="2153" y="2822"/>
    <p:text>Need to double check</p:text>
    <p:extLst>
      <p:ext uri="{C676402C-5697-4E1C-873F-D02D1690AC5C}">
        <p15:threadingInfo xmlns:p15="http://schemas.microsoft.com/office/powerpoint/2012/main" timeZoneBias="-480"/>
      </p:ext>
    </p:extLst>
  </p:cm>
  <p:cm authorId="3" dt="2019-11-29T15:58:36.116" idx="35">
    <p:pos x="2153" y="2958"/>
    <p:text>Make this above</p:text>
    <p:extLst>
      <p:ext uri="{C676402C-5697-4E1C-873F-D02D1690AC5C}">
        <p15:threadingInfo xmlns:p15="http://schemas.microsoft.com/office/powerpoint/2012/main" timeZoneBias="-480">
          <p15:parentCm authorId="3" idx="34"/>
        </p15:threadingInfo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3" dt="2019-11-29T16:02:48.827" idx="36">
    <p:pos x="1873" y="2537"/>
    <p:text>highlight business relevent ...e.g. this is close relevant to the FSRM and SRA team</p:text>
    <p:extLst>
      <p:ext uri="{C676402C-5697-4E1C-873F-D02D1690AC5C}">
        <p15:threadingInfo xmlns:p15="http://schemas.microsoft.com/office/powerpoint/2012/main" timeZoneBias="-480"/>
      </p:ext>
    </p:extLst>
  </p:cm>
  <p:cm authorId="3" dt="2019-11-29T16:06:17.726" idx="37">
    <p:pos x="5260" y="2775"/>
    <p:text>Spacing issue</p:text>
    <p:extLst>
      <p:ext uri="{C676402C-5697-4E1C-873F-D02D1690AC5C}">
        <p15:threadingInfo xmlns:p15="http://schemas.microsoft.com/office/powerpoint/2012/main" timeZoneBias="-480"/>
      </p:ext>
    </p:extLst>
  </p:cm>
</p:cmLst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704B788-418E-426A-A166-B3AC68AAF884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57D951CF-12F0-4184-9A44-4C3FD166BB4C}">
      <dgm:prSet custT="1"/>
      <dgm:spPr/>
      <dgm:t>
        <a:bodyPr spcFirstLastPara="0" vert="horz" wrap="square" lIns="0" tIns="0" rIns="0" bIns="0" numCol="1" spcCol="1270" anchor="t" anchorCtr="0"/>
        <a:lstStyle/>
        <a:p>
          <a:pPr>
            <a:lnSpc>
              <a:spcPct val="100000"/>
            </a:lnSpc>
            <a:defRPr cap="all"/>
          </a:pPr>
          <a:r>
            <a:rPr lang="en-US" sz="1800" b="1" kern="1200" cap="all" dirty="0">
              <a:solidFill>
                <a:srgbClr val="1A1AAA"/>
              </a:solidFill>
              <a:latin typeface="Mars Centra"/>
              <a:ea typeface="+mn-ea"/>
              <a:cs typeface="+mn-cs"/>
            </a:rPr>
            <a:t>RAFA overview</a:t>
          </a:r>
        </a:p>
      </dgm:t>
    </dgm:pt>
    <dgm:pt modelId="{4E9D2FB6-8139-41FC-B005-AD7A298A52CE}" type="parTrans" cxnId="{52556939-CEAD-4633-AF37-2F01B835C9AD}">
      <dgm:prSet/>
      <dgm:spPr/>
      <dgm:t>
        <a:bodyPr/>
        <a:lstStyle/>
        <a:p>
          <a:endParaRPr lang="en-US"/>
        </a:p>
      </dgm:t>
    </dgm:pt>
    <dgm:pt modelId="{46D016AF-ACE6-443B-88B0-0CC0593854DB}" type="sibTrans" cxnId="{52556939-CEAD-4633-AF37-2F01B835C9AD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DC1E59EC-6C81-456A-A56A-8BBE76330487}">
      <dgm:prSet custT="1"/>
      <dgm:spPr>
        <a:noFill/>
        <a:ln>
          <a:noFill/>
        </a:ln>
        <a:effectLst/>
      </dgm:spPr>
      <dgm:t>
        <a:bodyPr spcFirstLastPara="0" vert="horz" wrap="square" lIns="0" tIns="0" rIns="0" bIns="0" numCol="1" spcCol="1270" anchor="t" anchorCtr="0"/>
        <a:lstStyle/>
        <a:p>
          <a:pPr>
            <a:lnSpc>
              <a:spcPct val="100000"/>
            </a:lnSpc>
            <a:defRPr cap="all"/>
          </a:pPr>
          <a:r>
            <a:rPr lang="en-US" sz="1800" b="1" kern="1200" cap="all" dirty="0">
              <a:solidFill>
                <a:srgbClr val="1A1AAA"/>
              </a:solidFill>
              <a:latin typeface="Mars Centra"/>
              <a:ea typeface="+mn-ea"/>
              <a:cs typeface="+mn-cs"/>
            </a:rPr>
            <a:t>Research highlight </a:t>
          </a:r>
        </a:p>
      </dgm:t>
    </dgm:pt>
    <dgm:pt modelId="{DA18AE22-2005-4C11-B87D-6EBBBFBD8F50}" type="parTrans" cxnId="{7123836E-1DB6-4D9B-8C82-438A2ABBCAE5}">
      <dgm:prSet/>
      <dgm:spPr/>
      <dgm:t>
        <a:bodyPr/>
        <a:lstStyle/>
        <a:p>
          <a:endParaRPr lang="en-US"/>
        </a:p>
      </dgm:t>
    </dgm:pt>
    <dgm:pt modelId="{FBD803D1-BE6A-4F66-A056-E9BAF1407E67}" type="sibTrans" cxnId="{7123836E-1DB6-4D9B-8C82-438A2ABBCAE5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891C9C73-D637-4EA0-80DF-2BD07E606160}">
      <dgm:prSet custT="1"/>
      <dgm:spPr>
        <a:noFill/>
        <a:ln>
          <a:noFill/>
        </a:ln>
        <a:effectLst/>
      </dgm:spPr>
      <dgm:t>
        <a:bodyPr spcFirstLastPara="0" vert="horz" wrap="square" lIns="0" tIns="0" rIns="0" bIns="0" numCol="1" spcCol="1270" anchor="t" anchorCtr="0"/>
        <a:lstStyle/>
        <a:p>
          <a:pPr>
            <a:lnSpc>
              <a:spcPct val="100000"/>
            </a:lnSpc>
            <a:defRPr cap="all"/>
          </a:pPr>
          <a:r>
            <a:rPr lang="en-US" sz="1800" b="1" kern="1200" cap="all" dirty="0">
              <a:solidFill>
                <a:srgbClr val="1A1AAA"/>
              </a:solidFill>
              <a:latin typeface="Mars Centra"/>
              <a:ea typeface="+mn-ea"/>
              <a:cs typeface="+mn-cs"/>
            </a:rPr>
            <a:t>Mars Activities</a:t>
          </a:r>
        </a:p>
      </dgm:t>
    </dgm:pt>
    <dgm:pt modelId="{0B5CB650-F8CB-48BF-A124-1CF4EA41FA42}" type="parTrans" cxnId="{9459112A-4A08-44A1-85F9-828CFBE67956}">
      <dgm:prSet/>
      <dgm:spPr/>
      <dgm:t>
        <a:bodyPr/>
        <a:lstStyle/>
        <a:p>
          <a:endParaRPr lang="en-US"/>
        </a:p>
      </dgm:t>
    </dgm:pt>
    <dgm:pt modelId="{FE37DA79-6571-4DD0-B6CE-701A44E00441}" type="sibTrans" cxnId="{9459112A-4A08-44A1-85F9-828CFBE67956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7E46A152-3254-47FB-AAD8-291076EC5BCA}">
      <dgm:prSet custT="1"/>
      <dgm:spPr>
        <a:noFill/>
        <a:ln>
          <a:noFill/>
        </a:ln>
        <a:effectLst/>
      </dgm:spPr>
      <dgm:t>
        <a:bodyPr spcFirstLastPara="0" vert="horz" wrap="square" lIns="0" tIns="0" rIns="0" bIns="0" numCol="1" spcCol="1270" anchor="t" anchorCtr="0"/>
        <a:lstStyle/>
        <a:p>
          <a:pPr>
            <a:lnSpc>
              <a:spcPct val="100000"/>
            </a:lnSpc>
            <a:defRPr cap="all"/>
          </a:pPr>
          <a:r>
            <a:rPr lang="en-US" sz="1800" b="1" kern="1200" cap="all" dirty="0">
              <a:solidFill>
                <a:srgbClr val="1A1AAA"/>
              </a:solidFill>
              <a:latin typeface="Mars Centra"/>
              <a:ea typeface="+mn-ea"/>
              <a:cs typeface="+mn-cs"/>
            </a:rPr>
            <a:t>Identification of leading expert</a:t>
          </a:r>
        </a:p>
      </dgm:t>
    </dgm:pt>
    <dgm:pt modelId="{242F405F-24C3-4DF9-A7A4-EF2D68075A17}" type="parTrans" cxnId="{A5A1C50B-2192-48E8-AAF9-DAFC3851A690}">
      <dgm:prSet/>
      <dgm:spPr/>
      <dgm:t>
        <a:bodyPr/>
        <a:lstStyle/>
        <a:p>
          <a:endParaRPr lang="en-US"/>
        </a:p>
      </dgm:t>
    </dgm:pt>
    <dgm:pt modelId="{15EEF089-354A-4842-9847-0F636861D0B0}" type="sibTrans" cxnId="{A5A1C50B-2192-48E8-AAF9-DAFC3851A690}">
      <dgm:prSet/>
      <dgm:spPr/>
      <dgm:t>
        <a:bodyPr/>
        <a:lstStyle/>
        <a:p>
          <a:endParaRPr lang="en-US"/>
        </a:p>
      </dgm:t>
    </dgm:pt>
    <dgm:pt modelId="{4D9EA910-8815-4F90-9487-B3EA4AC4A5A1}" type="pres">
      <dgm:prSet presAssocID="{8704B788-418E-426A-A166-B3AC68AAF884}" presName="root" presStyleCnt="0">
        <dgm:presLayoutVars>
          <dgm:dir/>
          <dgm:resizeHandles val="exact"/>
        </dgm:presLayoutVars>
      </dgm:prSet>
      <dgm:spPr/>
    </dgm:pt>
    <dgm:pt modelId="{22673798-F903-4995-8F1B-BFBD2F267286}" type="pres">
      <dgm:prSet presAssocID="{57D951CF-12F0-4184-9A44-4C3FD166BB4C}" presName="compNode" presStyleCnt="0"/>
      <dgm:spPr/>
    </dgm:pt>
    <dgm:pt modelId="{19EC6B7A-1C9E-4974-8E0F-FD2697E0BAA8}" type="pres">
      <dgm:prSet presAssocID="{57D951CF-12F0-4184-9A44-4C3FD166BB4C}" presName="iconBgRect" presStyleLbl="bgShp" presStyleIdx="0" presStyleCnt="4"/>
      <dgm:spPr/>
    </dgm:pt>
    <dgm:pt modelId="{EC16F9DB-C022-497B-AB7F-B01C03AC7CA2}" type="pres">
      <dgm:prSet presAssocID="{57D951CF-12F0-4184-9A44-4C3FD166BB4C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ove"/>
        </a:ext>
      </dgm:extLst>
    </dgm:pt>
    <dgm:pt modelId="{7E913DE2-3FE5-4A40-A9C5-1B493E148396}" type="pres">
      <dgm:prSet presAssocID="{57D951CF-12F0-4184-9A44-4C3FD166BB4C}" presName="spaceRect" presStyleCnt="0"/>
      <dgm:spPr/>
    </dgm:pt>
    <dgm:pt modelId="{9176C9B2-4FF2-4F54-B987-69812EB86471}" type="pres">
      <dgm:prSet presAssocID="{57D951CF-12F0-4184-9A44-4C3FD166BB4C}" presName="textRect" presStyleLbl="revTx" presStyleIdx="0" presStyleCnt="4">
        <dgm:presLayoutVars>
          <dgm:chMax val="1"/>
          <dgm:chPref val="1"/>
        </dgm:presLayoutVars>
      </dgm:prSet>
      <dgm:spPr>
        <a:xfrm>
          <a:off x="569079" y="2239614"/>
          <a:ext cx="2072362" cy="1530000"/>
        </a:xfrm>
        <a:prstGeom prst="rect">
          <a:avLst/>
        </a:prstGeom>
      </dgm:spPr>
    </dgm:pt>
    <dgm:pt modelId="{AF7433C6-1E0B-4DD2-AF17-CD5489A73BEE}" type="pres">
      <dgm:prSet presAssocID="{46D016AF-ACE6-443B-88B0-0CC0593854DB}" presName="sibTrans" presStyleCnt="0"/>
      <dgm:spPr/>
    </dgm:pt>
    <dgm:pt modelId="{43580EAC-C2DD-4159-ABE5-4E8B07F00BC1}" type="pres">
      <dgm:prSet presAssocID="{DC1E59EC-6C81-456A-A56A-8BBE76330487}" presName="compNode" presStyleCnt="0"/>
      <dgm:spPr/>
    </dgm:pt>
    <dgm:pt modelId="{6DF254D1-9989-49FD-A620-D2BE3AA7BCA3}" type="pres">
      <dgm:prSet presAssocID="{DC1E59EC-6C81-456A-A56A-8BBE76330487}" presName="iconBgRect" presStyleLbl="bgShp" presStyleIdx="1" presStyleCnt="4"/>
      <dgm:spPr/>
    </dgm:pt>
    <dgm:pt modelId="{773FFBEF-8DF6-4A3F-B1F1-142ECE69DFFA}" type="pres">
      <dgm:prSet presAssocID="{DC1E59EC-6C81-456A-A56A-8BBE76330487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1C819DD1-C699-496B-B475-64E1C39B9EE8}" type="pres">
      <dgm:prSet presAssocID="{DC1E59EC-6C81-456A-A56A-8BBE76330487}" presName="spaceRect" presStyleCnt="0"/>
      <dgm:spPr/>
    </dgm:pt>
    <dgm:pt modelId="{827C57B1-90F8-4A32-AE5B-22ECF572606A}" type="pres">
      <dgm:prSet presAssocID="{DC1E59EC-6C81-456A-A56A-8BBE76330487}" presName="textRect" presStyleLbl="revTx" presStyleIdx="1" presStyleCnt="4">
        <dgm:presLayoutVars>
          <dgm:chMax val="1"/>
          <dgm:chPref val="1"/>
        </dgm:presLayoutVars>
      </dgm:prSet>
      <dgm:spPr>
        <a:xfrm>
          <a:off x="3004105" y="2239614"/>
          <a:ext cx="2072362" cy="1530000"/>
        </a:xfrm>
        <a:prstGeom prst="rect">
          <a:avLst/>
        </a:prstGeom>
      </dgm:spPr>
    </dgm:pt>
    <dgm:pt modelId="{55F2B99C-F458-4A18-AAF5-FAE0515A5781}" type="pres">
      <dgm:prSet presAssocID="{FBD803D1-BE6A-4F66-A056-E9BAF1407E67}" presName="sibTrans" presStyleCnt="0"/>
      <dgm:spPr/>
    </dgm:pt>
    <dgm:pt modelId="{EE90F49A-A48A-4A65-85C3-D04904E0BA38}" type="pres">
      <dgm:prSet presAssocID="{891C9C73-D637-4EA0-80DF-2BD07E606160}" presName="compNode" presStyleCnt="0"/>
      <dgm:spPr/>
    </dgm:pt>
    <dgm:pt modelId="{E669C025-D0A2-4F06-ACA0-1561B6270623}" type="pres">
      <dgm:prSet presAssocID="{891C9C73-D637-4EA0-80DF-2BD07E606160}" presName="iconBgRect" presStyleLbl="bgShp" presStyleIdx="2" presStyleCnt="4"/>
      <dgm:spPr/>
    </dgm:pt>
    <dgm:pt modelId="{226687DE-BB19-4F89-A56E-EA315B6B956E}" type="pres">
      <dgm:prSet presAssocID="{891C9C73-D637-4EA0-80DF-2BD07E606160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ocket"/>
        </a:ext>
      </dgm:extLst>
    </dgm:pt>
    <dgm:pt modelId="{E7E3FDA0-E709-4B0F-945D-BC47D6485EC9}" type="pres">
      <dgm:prSet presAssocID="{891C9C73-D637-4EA0-80DF-2BD07E606160}" presName="spaceRect" presStyleCnt="0"/>
      <dgm:spPr/>
    </dgm:pt>
    <dgm:pt modelId="{237E406C-4324-42AB-8A26-425D0ABEF0E3}" type="pres">
      <dgm:prSet presAssocID="{891C9C73-D637-4EA0-80DF-2BD07E606160}" presName="textRect" presStyleLbl="revTx" presStyleIdx="2" presStyleCnt="4">
        <dgm:presLayoutVars>
          <dgm:chMax val="1"/>
          <dgm:chPref val="1"/>
        </dgm:presLayoutVars>
      </dgm:prSet>
      <dgm:spPr>
        <a:xfrm>
          <a:off x="5439131" y="2239614"/>
          <a:ext cx="2072362" cy="1530000"/>
        </a:xfrm>
        <a:prstGeom prst="rect">
          <a:avLst/>
        </a:prstGeom>
      </dgm:spPr>
    </dgm:pt>
    <dgm:pt modelId="{CAF6E50A-0543-4710-8039-220040BA7199}" type="pres">
      <dgm:prSet presAssocID="{FE37DA79-6571-4DD0-B6CE-701A44E00441}" presName="sibTrans" presStyleCnt="0"/>
      <dgm:spPr/>
    </dgm:pt>
    <dgm:pt modelId="{7E0DE66D-1AE3-4A37-8355-D132EB5B481C}" type="pres">
      <dgm:prSet presAssocID="{7E46A152-3254-47FB-AAD8-291076EC5BCA}" presName="compNode" presStyleCnt="0"/>
      <dgm:spPr/>
    </dgm:pt>
    <dgm:pt modelId="{5B10F528-524F-421E-BE29-4750BDAA6493}" type="pres">
      <dgm:prSet presAssocID="{7E46A152-3254-47FB-AAD8-291076EC5BCA}" presName="iconBgRect" presStyleLbl="bgShp" presStyleIdx="3" presStyleCnt="4"/>
      <dgm:spPr/>
    </dgm:pt>
    <dgm:pt modelId="{6791A72A-78D5-42AE-8565-B9559F69756C}" type="pres">
      <dgm:prSet presAssocID="{7E46A152-3254-47FB-AAD8-291076EC5BCA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andshake"/>
        </a:ext>
      </dgm:extLst>
    </dgm:pt>
    <dgm:pt modelId="{D6FFC899-8F3D-4652-A40B-4FA37E65E205}" type="pres">
      <dgm:prSet presAssocID="{7E46A152-3254-47FB-AAD8-291076EC5BCA}" presName="spaceRect" presStyleCnt="0"/>
      <dgm:spPr/>
    </dgm:pt>
    <dgm:pt modelId="{3D326534-C2CB-4B4C-BF9B-C3CD15937075}" type="pres">
      <dgm:prSet presAssocID="{7E46A152-3254-47FB-AAD8-291076EC5BCA}" presName="textRect" presStyleLbl="revTx" presStyleIdx="3" presStyleCnt="4">
        <dgm:presLayoutVars>
          <dgm:chMax val="1"/>
          <dgm:chPref val="1"/>
        </dgm:presLayoutVars>
      </dgm:prSet>
      <dgm:spPr>
        <a:xfrm>
          <a:off x="7874157" y="2239614"/>
          <a:ext cx="2072362" cy="1530000"/>
        </a:xfrm>
        <a:prstGeom prst="rect">
          <a:avLst/>
        </a:prstGeom>
      </dgm:spPr>
    </dgm:pt>
  </dgm:ptLst>
  <dgm:cxnLst>
    <dgm:cxn modelId="{A5A1C50B-2192-48E8-AAF9-DAFC3851A690}" srcId="{8704B788-418E-426A-A166-B3AC68AAF884}" destId="{7E46A152-3254-47FB-AAD8-291076EC5BCA}" srcOrd="3" destOrd="0" parTransId="{242F405F-24C3-4DF9-A7A4-EF2D68075A17}" sibTransId="{15EEF089-354A-4842-9847-0F636861D0B0}"/>
    <dgm:cxn modelId="{9459112A-4A08-44A1-85F9-828CFBE67956}" srcId="{8704B788-418E-426A-A166-B3AC68AAF884}" destId="{891C9C73-D637-4EA0-80DF-2BD07E606160}" srcOrd="2" destOrd="0" parTransId="{0B5CB650-F8CB-48BF-A124-1CF4EA41FA42}" sibTransId="{FE37DA79-6571-4DD0-B6CE-701A44E00441}"/>
    <dgm:cxn modelId="{52556939-CEAD-4633-AF37-2F01B835C9AD}" srcId="{8704B788-418E-426A-A166-B3AC68AAF884}" destId="{57D951CF-12F0-4184-9A44-4C3FD166BB4C}" srcOrd="0" destOrd="0" parTransId="{4E9D2FB6-8139-41FC-B005-AD7A298A52CE}" sibTransId="{46D016AF-ACE6-443B-88B0-0CC0593854DB}"/>
    <dgm:cxn modelId="{D2A95145-74EA-4FB9-879E-A49DAC1EA965}" type="presOf" srcId="{8704B788-418E-426A-A166-B3AC68AAF884}" destId="{4D9EA910-8815-4F90-9487-B3EA4AC4A5A1}" srcOrd="0" destOrd="0" presId="urn:microsoft.com/office/officeart/2018/5/layout/IconCircleLabelList"/>
    <dgm:cxn modelId="{7123836E-1DB6-4D9B-8C82-438A2ABBCAE5}" srcId="{8704B788-418E-426A-A166-B3AC68AAF884}" destId="{DC1E59EC-6C81-456A-A56A-8BBE76330487}" srcOrd="1" destOrd="0" parTransId="{DA18AE22-2005-4C11-B87D-6EBBBFBD8F50}" sibTransId="{FBD803D1-BE6A-4F66-A056-E9BAF1407E67}"/>
    <dgm:cxn modelId="{B18450C6-BA4B-4149-822E-83A1120965FF}" type="presOf" srcId="{57D951CF-12F0-4184-9A44-4C3FD166BB4C}" destId="{9176C9B2-4FF2-4F54-B987-69812EB86471}" srcOrd="0" destOrd="0" presId="urn:microsoft.com/office/officeart/2018/5/layout/IconCircleLabelList"/>
    <dgm:cxn modelId="{7A0282E2-40E9-445C-BAAA-DDC6229157CC}" type="presOf" srcId="{7E46A152-3254-47FB-AAD8-291076EC5BCA}" destId="{3D326534-C2CB-4B4C-BF9B-C3CD15937075}" srcOrd="0" destOrd="0" presId="urn:microsoft.com/office/officeart/2018/5/layout/IconCircleLabelList"/>
    <dgm:cxn modelId="{02460CE4-E0CD-428A-A38D-6D453A150CDE}" type="presOf" srcId="{DC1E59EC-6C81-456A-A56A-8BBE76330487}" destId="{827C57B1-90F8-4A32-AE5B-22ECF572606A}" srcOrd="0" destOrd="0" presId="urn:microsoft.com/office/officeart/2018/5/layout/IconCircleLabelList"/>
    <dgm:cxn modelId="{6E29E6F0-3AE3-4DFB-9C2D-9AFA463A5490}" type="presOf" srcId="{891C9C73-D637-4EA0-80DF-2BD07E606160}" destId="{237E406C-4324-42AB-8A26-425D0ABEF0E3}" srcOrd="0" destOrd="0" presId="urn:microsoft.com/office/officeart/2018/5/layout/IconCircleLabelList"/>
    <dgm:cxn modelId="{3714817B-D227-44D8-9C8C-31503FDF4313}" type="presParOf" srcId="{4D9EA910-8815-4F90-9487-B3EA4AC4A5A1}" destId="{22673798-F903-4995-8F1B-BFBD2F267286}" srcOrd="0" destOrd="0" presId="urn:microsoft.com/office/officeart/2018/5/layout/IconCircleLabelList"/>
    <dgm:cxn modelId="{3EFE40AC-8B81-43DC-A9EA-DD5D952158F2}" type="presParOf" srcId="{22673798-F903-4995-8F1B-BFBD2F267286}" destId="{19EC6B7A-1C9E-4974-8E0F-FD2697E0BAA8}" srcOrd="0" destOrd="0" presId="urn:microsoft.com/office/officeart/2018/5/layout/IconCircleLabelList"/>
    <dgm:cxn modelId="{01540F45-2DBF-42FD-9E30-F9E1D3AE8BE4}" type="presParOf" srcId="{22673798-F903-4995-8F1B-BFBD2F267286}" destId="{EC16F9DB-C022-497B-AB7F-B01C03AC7CA2}" srcOrd="1" destOrd="0" presId="urn:microsoft.com/office/officeart/2018/5/layout/IconCircleLabelList"/>
    <dgm:cxn modelId="{D33F4AAF-D19F-4C61-81F9-C2FA8CEDB1A2}" type="presParOf" srcId="{22673798-F903-4995-8F1B-BFBD2F267286}" destId="{7E913DE2-3FE5-4A40-A9C5-1B493E148396}" srcOrd="2" destOrd="0" presId="urn:microsoft.com/office/officeart/2018/5/layout/IconCircleLabelList"/>
    <dgm:cxn modelId="{5EECCA30-EDE6-46FE-BB90-211008CC937D}" type="presParOf" srcId="{22673798-F903-4995-8F1B-BFBD2F267286}" destId="{9176C9B2-4FF2-4F54-B987-69812EB86471}" srcOrd="3" destOrd="0" presId="urn:microsoft.com/office/officeart/2018/5/layout/IconCircleLabelList"/>
    <dgm:cxn modelId="{C76BA673-A32F-4D9D-84CA-133C1CBAE73E}" type="presParOf" srcId="{4D9EA910-8815-4F90-9487-B3EA4AC4A5A1}" destId="{AF7433C6-1E0B-4DD2-AF17-CD5489A73BEE}" srcOrd="1" destOrd="0" presId="urn:microsoft.com/office/officeart/2018/5/layout/IconCircleLabelList"/>
    <dgm:cxn modelId="{7784A1C1-259D-49CA-A81C-366EB028BD84}" type="presParOf" srcId="{4D9EA910-8815-4F90-9487-B3EA4AC4A5A1}" destId="{43580EAC-C2DD-4159-ABE5-4E8B07F00BC1}" srcOrd="2" destOrd="0" presId="urn:microsoft.com/office/officeart/2018/5/layout/IconCircleLabelList"/>
    <dgm:cxn modelId="{F59CEFDD-7ABA-4BEC-997C-47FE432B0751}" type="presParOf" srcId="{43580EAC-C2DD-4159-ABE5-4E8B07F00BC1}" destId="{6DF254D1-9989-49FD-A620-D2BE3AA7BCA3}" srcOrd="0" destOrd="0" presId="urn:microsoft.com/office/officeart/2018/5/layout/IconCircleLabelList"/>
    <dgm:cxn modelId="{CB01FE89-0325-4BD0-9767-7FC1BB0FE675}" type="presParOf" srcId="{43580EAC-C2DD-4159-ABE5-4E8B07F00BC1}" destId="{773FFBEF-8DF6-4A3F-B1F1-142ECE69DFFA}" srcOrd="1" destOrd="0" presId="urn:microsoft.com/office/officeart/2018/5/layout/IconCircleLabelList"/>
    <dgm:cxn modelId="{2A1874A0-30A3-4EF8-B37C-47C28EF0C76A}" type="presParOf" srcId="{43580EAC-C2DD-4159-ABE5-4E8B07F00BC1}" destId="{1C819DD1-C699-496B-B475-64E1C39B9EE8}" srcOrd="2" destOrd="0" presId="urn:microsoft.com/office/officeart/2018/5/layout/IconCircleLabelList"/>
    <dgm:cxn modelId="{C7CCB7A6-F1EB-47C1-BD71-4B5892D69312}" type="presParOf" srcId="{43580EAC-C2DD-4159-ABE5-4E8B07F00BC1}" destId="{827C57B1-90F8-4A32-AE5B-22ECF572606A}" srcOrd="3" destOrd="0" presId="urn:microsoft.com/office/officeart/2018/5/layout/IconCircleLabelList"/>
    <dgm:cxn modelId="{F0E903EA-AA8D-44EC-9C83-B58FAB278B6A}" type="presParOf" srcId="{4D9EA910-8815-4F90-9487-B3EA4AC4A5A1}" destId="{55F2B99C-F458-4A18-AAF5-FAE0515A5781}" srcOrd="3" destOrd="0" presId="urn:microsoft.com/office/officeart/2018/5/layout/IconCircleLabelList"/>
    <dgm:cxn modelId="{6EB49AF8-9847-4B45-ABCA-C264004D69B2}" type="presParOf" srcId="{4D9EA910-8815-4F90-9487-B3EA4AC4A5A1}" destId="{EE90F49A-A48A-4A65-85C3-D04904E0BA38}" srcOrd="4" destOrd="0" presId="urn:microsoft.com/office/officeart/2018/5/layout/IconCircleLabelList"/>
    <dgm:cxn modelId="{77AAB556-CBC5-4439-B26F-49C269AAC449}" type="presParOf" srcId="{EE90F49A-A48A-4A65-85C3-D04904E0BA38}" destId="{E669C025-D0A2-4F06-ACA0-1561B6270623}" srcOrd="0" destOrd="0" presId="urn:microsoft.com/office/officeart/2018/5/layout/IconCircleLabelList"/>
    <dgm:cxn modelId="{54C4BFA6-AFCC-4AA8-87E6-1426AF329DA5}" type="presParOf" srcId="{EE90F49A-A48A-4A65-85C3-D04904E0BA38}" destId="{226687DE-BB19-4F89-A56E-EA315B6B956E}" srcOrd="1" destOrd="0" presId="urn:microsoft.com/office/officeart/2018/5/layout/IconCircleLabelList"/>
    <dgm:cxn modelId="{58835F3B-2AA4-49D9-9393-CF6CB4488528}" type="presParOf" srcId="{EE90F49A-A48A-4A65-85C3-D04904E0BA38}" destId="{E7E3FDA0-E709-4B0F-945D-BC47D6485EC9}" srcOrd="2" destOrd="0" presId="urn:microsoft.com/office/officeart/2018/5/layout/IconCircleLabelList"/>
    <dgm:cxn modelId="{D0FF319F-33C6-4028-B1F3-89DE1A49C1E7}" type="presParOf" srcId="{EE90F49A-A48A-4A65-85C3-D04904E0BA38}" destId="{237E406C-4324-42AB-8A26-425D0ABEF0E3}" srcOrd="3" destOrd="0" presId="urn:microsoft.com/office/officeart/2018/5/layout/IconCircleLabelList"/>
    <dgm:cxn modelId="{F3332943-9327-46C3-B559-E3953EB1627D}" type="presParOf" srcId="{4D9EA910-8815-4F90-9487-B3EA4AC4A5A1}" destId="{CAF6E50A-0543-4710-8039-220040BA7199}" srcOrd="5" destOrd="0" presId="urn:microsoft.com/office/officeart/2018/5/layout/IconCircleLabelList"/>
    <dgm:cxn modelId="{1DD61966-59D5-4C9D-B071-524B727250D8}" type="presParOf" srcId="{4D9EA910-8815-4F90-9487-B3EA4AC4A5A1}" destId="{7E0DE66D-1AE3-4A37-8355-D132EB5B481C}" srcOrd="6" destOrd="0" presId="urn:microsoft.com/office/officeart/2018/5/layout/IconCircleLabelList"/>
    <dgm:cxn modelId="{04E1EC13-5424-42DE-9D3B-E2D9E3881A01}" type="presParOf" srcId="{7E0DE66D-1AE3-4A37-8355-D132EB5B481C}" destId="{5B10F528-524F-421E-BE29-4750BDAA6493}" srcOrd="0" destOrd="0" presId="urn:microsoft.com/office/officeart/2018/5/layout/IconCircleLabelList"/>
    <dgm:cxn modelId="{E534FB08-3AFF-4D95-8199-FC6E20349BE4}" type="presParOf" srcId="{7E0DE66D-1AE3-4A37-8355-D132EB5B481C}" destId="{6791A72A-78D5-42AE-8565-B9559F69756C}" srcOrd="1" destOrd="0" presId="urn:microsoft.com/office/officeart/2018/5/layout/IconCircleLabelList"/>
    <dgm:cxn modelId="{30EA7FC0-FFB6-4342-AD06-7F19B39C2F81}" type="presParOf" srcId="{7E0DE66D-1AE3-4A37-8355-D132EB5B481C}" destId="{D6FFC899-8F3D-4652-A40B-4FA37E65E205}" srcOrd="2" destOrd="0" presId="urn:microsoft.com/office/officeart/2018/5/layout/IconCircleLabelList"/>
    <dgm:cxn modelId="{50CF36C9-4095-4B95-97C0-CD2ED13C00ED}" type="presParOf" srcId="{7E0DE66D-1AE3-4A37-8355-D132EB5B481C}" destId="{3D326534-C2CB-4B4C-BF9B-C3CD15937075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9EC6B7A-1C9E-4974-8E0F-FD2697E0BAA8}">
      <dsp:nvSpPr>
        <dsp:cNvPr id="0" name=""/>
        <dsp:cNvSpPr/>
      </dsp:nvSpPr>
      <dsp:spPr>
        <a:xfrm>
          <a:off x="524047" y="959788"/>
          <a:ext cx="1442000" cy="144200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C16F9DB-C022-497B-AB7F-B01C03AC7CA2}">
      <dsp:nvSpPr>
        <dsp:cNvPr id="0" name=""/>
        <dsp:cNvSpPr/>
      </dsp:nvSpPr>
      <dsp:spPr>
        <a:xfrm>
          <a:off x="831359" y="1267099"/>
          <a:ext cx="827377" cy="82737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76C9B2-4FF2-4F54-B987-69812EB86471}">
      <dsp:nvSpPr>
        <dsp:cNvPr id="0" name=""/>
        <dsp:cNvSpPr/>
      </dsp:nvSpPr>
      <dsp:spPr>
        <a:xfrm>
          <a:off x="63080" y="2850936"/>
          <a:ext cx="236393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b="1" kern="1200" cap="all" dirty="0">
              <a:solidFill>
                <a:srgbClr val="1A1AAA"/>
              </a:solidFill>
              <a:latin typeface="Mars Centra"/>
              <a:ea typeface="+mn-ea"/>
              <a:cs typeface="+mn-cs"/>
            </a:rPr>
            <a:t>RAFA overview</a:t>
          </a:r>
        </a:p>
      </dsp:txBody>
      <dsp:txXfrm>
        <a:off x="63080" y="2850936"/>
        <a:ext cx="2363935" cy="720000"/>
      </dsp:txXfrm>
    </dsp:sp>
    <dsp:sp modelId="{6DF254D1-9989-49FD-A620-D2BE3AA7BCA3}">
      <dsp:nvSpPr>
        <dsp:cNvPr id="0" name=""/>
        <dsp:cNvSpPr/>
      </dsp:nvSpPr>
      <dsp:spPr>
        <a:xfrm>
          <a:off x="3301672" y="959788"/>
          <a:ext cx="1442000" cy="144200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73FFBEF-8DF6-4A3F-B1F1-142ECE69DFFA}">
      <dsp:nvSpPr>
        <dsp:cNvPr id="0" name=""/>
        <dsp:cNvSpPr/>
      </dsp:nvSpPr>
      <dsp:spPr>
        <a:xfrm>
          <a:off x="3608983" y="1267099"/>
          <a:ext cx="827377" cy="82737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27C57B1-90F8-4A32-AE5B-22ECF572606A}">
      <dsp:nvSpPr>
        <dsp:cNvPr id="0" name=""/>
        <dsp:cNvSpPr/>
      </dsp:nvSpPr>
      <dsp:spPr>
        <a:xfrm>
          <a:off x="2840704" y="2850936"/>
          <a:ext cx="236393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b="1" kern="1200" cap="all" dirty="0">
              <a:solidFill>
                <a:srgbClr val="1A1AAA"/>
              </a:solidFill>
              <a:latin typeface="Mars Centra"/>
              <a:ea typeface="+mn-ea"/>
              <a:cs typeface="+mn-cs"/>
            </a:rPr>
            <a:t>Research highlight </a:t>
          </a:r>
        </a:p>
      </dsp:txBody>
      <dsp:txXfrm>
        <a:off x="2840704" y="2850936"/>
        <a:ext cx="2363935" cy="720000"/>
      </dsp:txXfrm>
    </dsp:sp>
    <dsp:sp modelId="{E669C025-D0A2-4F06-ACA0-1561B6270623}">
      <dsp:nvSpPr>
        <dsp:cNvPr id="0" name=""/>
        <dsp:cNvSpPr/>
      </dsp:nvSpPr>
      <dsp:spPr>
        <a:xfrm>
          <a:off x="6079296" y="959788"/>
          <a:ext cx="1442000" cy="1442000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26687DE-BB19-4F89-A56E-EA315B6B956E}">
      <dsp:nvSpPr>
        <dsp:cNvPr id="0" name=""/>
        <dsp:cNvSpPr/>
      </dsp:nvSpPr>
      <dsp:spPr>
        <a:xfrm>
          <a:off x="6386607" y="1267099"/>
          <a:ext cx="827377" cy="82737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7E406C-4324-42AB-8A26-425D0ABEF0E3}">
      <dsp:nvSpPr>
        <dsp:cNvPr id="0" name=""/>
        <dsp:cNvSpPr/>
      </dsp:nvSpPr>
      <dsp:spPr>
        <a:xfrm>
          <a:off x="5618328" y="2850936"/>
          <a:ext cx="236393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b="1" kern="1200" cap="all" dirty="0">
              <a:solidFill>
                <a:srgbClr val="1A1AAA"/>
              </a:solidFill>
              <a:latin typeface="Mars Centra"/>
              <a:ea typeface="+mn-ea"/>
              <a:cs typeface="+mn-cs"/>
            </a:rPr>
            <a:t>Mars Activities</a:t>
          </a:r>
        </a:p>
      </dsp:txBody>
      <dsp:txXfrm>
        <a:off x="5618328" y="2850936"/>
        <a:ext cx="2363935" cy="720000"/>
      </dsp:txXfrm>
    </dsp:sp>
    <dsp:sp modelId="{5B10F528-524F-421E-BE29-4750BDAA6493}">
      <dsp:nvSpPr>
        <dsp:cNvPr id="0" name=""/>
        <dsp:cNvSpPr/>
      </dsp:nvSpPr>
      <dsp:spPr>
        <a:xfrm>
          <a:off x="8856920" y="959788"/>
          <a:ext cx="1442000" cy="1442000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791A72A-78D5-42AE-8565-B9559F69756C}">
      <dsp:nvSpPr>
        <dsp:cNvPr id="0" name=""/>
        <dsp:cNvSpPr/>
      </dsp:nvSpPr>
      <dsp:spPr>
        <a:xfrm>
          <a:off x="9164232" y="1267099"/>
          <a:ext cx="827377" cy="82737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326534-C2CB-4B4C-BF9B-C3CD15937075}">
      <dsp:nvSpPr>
        <dsp:cNvPr id="0" name=""/>
        <dsp:cNvSpPr/>
      </dsp:nvSpPr>
      <dsp:spPr>
        <a:xfrm>
          <a:off x="8395953" y="2850936"/>
          <a:ext cx="236393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b="1" kern="1200" cap="all" dirty="0">
              <a:solidFill>
                <a:srgbClr val="1A1AAA"/>
              </a:solidFill>
              <a:latin typeface="Mars Centra"/>
              <a:ea typeface="+mn-ea"/>
              <a:cs typeface="+mn-cs"/>
            </a:rPr>
            <a:t>Identification of leading expert</a:t>
          </a:r>
        </a:p>
      </dsp:txBody>
      <dsp:txXfrm>
        <a:off x="8395953" y="2850936"/>
        <a:ext cx="2363935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6979B5-E689-4504-A651-81414DEC0DBA}" type="datetimeFigureOut">
              <a:rPr lang="zh-CN" altLang="en-US" smtClean="0"/>
              <a:t>2019/12/3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429750"/>
            <a:ext cx="29718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9429750"/>
            <a:ext cx="29718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05C7B0-9F6C-4F6B-84DA-88985F46569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163123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ars Centra" panose="020B0604020202020204" charset="0"/>
              </a:defRPr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ars Centra" panose="020B0604020202020204" charset="0"/>
              </a:defRPr>
            </a:lvl1pPr>
          </a:lstStyle>
          <a:p>
            <a:fld id="{4E0D77EA-DDF1-45AF-AEFD-147332FA652D}" type="datetimeFigureOut">
              <a:rPr lang="en-GB" smtClean="0"/>
              <a:pPr/>
              <a:t>03/12/2019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52438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777194"/>
            <a:ext cx="548640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71800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ars Centra" panose="020B0604020202020204" charset="0"/>
              </a:defRPr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9428584"/>
            <a:ext cx="2971800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ars Centra" panose="020B0604020202020204" charset="0"/>
              </a:defRPr>
            </a:lvl1pPr>
          </a:lstStyle>
          <a:p>
            <a:fld id="{91CAFCC6-A8F5-4750-8A74-8D34184DBA22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520453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Mars Centra" panose="020B060402020202020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ars Centra" panose="020B060402020202020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ars Centra" panose="020B060402020202020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ars Centra" panose="020B060402020202020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ars Centra" panose="020B060402020202020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165597C-3674-487E-B17F-FEBD8F82681B}" type="slidenum">
              <a:rPr lang="en-US">
                <a:solidFill>
                  <a:prstClr val="black"/>
                </a:solidFill>
              </a:rPr>
              <a:pPr/>
              <a:t>1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23555" name="Rectangle 7"/>
          <p:cNvSpPr txBox="1">
            <a:spLocks noGrp="1" noChangeArrowheads="1"/>
          </p:cNvSpPr>
          <p:nvPr/>
        </p:nvSpPr>
        <p:spPr bwMode="auto">
          <a:xfrm>
            <a:off x="3816321" y="11110805"/>
            <a:ext cx="2920051" cy="5858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157" tIns="45579" rIns="91157" bIns="45579" anchor="b"/>
          <a:lstStyle/>
          <a:p>
            <a:pPr algn="r" defTabSz="911755" fontAlgn="auto">
              <a:spcBef>
                <a:spcPts val="0"/>
              </a:spcBef>
              <a:spcAft>
                <a:spcPts val="0"/>
              </a:spcAft>
            </a:pPr>
            <a:fld id="{177322B5-514E-4F57-86AA-B66B90D59396}" type="slidenum">
              <a:rPr lang="en-US" b="0">
                <a:solidFill>
                  <a:prstClr val="black"/>
                </a:solidFill>
                <a:latin typeface="Calibri"/>
                <a:cs typeface="Calibri" pitchFamily="34" charset="0"/>
              </a:rPr>
              <a:pPr algn="r" defTabSz="911755" fontAlgn="auto">
                <a:spcBef>
                  <a:spcPts val="0"/>
                </a:spcBef>
                <a:spcAft>
                  <a:spcPts val="0"/>
                </a:spcAft>
              </a:pPr>
              <a:t>1</a:t>
            </a:fld>
            <a:endParaRPr lang="en-US" b="0" dirty="0">
              <a:solidFill>
                <a:prstClr val="black"/>
              </a:solidFill>
              <a:latin typeface="Calibri"/>
              <a:cs typeface="Calibri" pitchFamily="34" charset="0"/>
            </a:endParaRPr>
          </a:p>
        </p:txBody>
      </p:sp>
      <p:sp>
        <p:nvSpPr>
          <p:cNvPr id="2355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558800" y="877888"/>
            <a:ext cx="7840663" cy="4411662"/>
          </a:xfrm>
          <a:ln/>
        </p:spPr>
      </p:sp>
      <p:sp>
        <p:nvSpPr>
          <p:cNvPr id="2355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9292" y="5557382"/>
            <a:ext cx="4939299" cy="5264470"/>
          </a:xfrm>
          <a:noFill/>
          <a:ln/>
        </p:spPr>
        <p:txBody>
          <a:bodyPr/>
          <a:lstStyle/>
          <a:p>
            <a:pPr>
              <a:spcAft>
                <a:spcPts val="0"/>
              </a:spcAft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979555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till 11/28/2019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CAFCC6-A8F5-4750-8A74-8D34184DBA22}" type="slidenum">
              <a:rPr lang="en-GB" smtClean="0"/>
              <a:pPr/>
              <a:t>14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086581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CAFCC6-A8F5-4750-8A74-8D34184DBA22}" type="slidenum">
              <a:rPr lang="en-GB" smtClean="0"/>
              <a:pPr/>
              <a:t>16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451143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CAFCC6-A8F5-4750-8A74-8D34184DBA22}" type="slidenum">
              <a:rPr lang="en-GB" smtClean="0"/>
              <a:pPr/>
              <a:t>18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596652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530225" y="877888"/>
            <a:ext cx="7797800" cy="43862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4EEAF36-6F2B-114F-A4FA-22B8C5AC15FF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54731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CAFCC6-A8F5-4750-8A74-8D34184DBA22}" type="slidenum">
              <a:rPr lang="en-GB" smtClean="0"/>
              <a:pPr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111296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>
              <a:ea typeface="宋体"/>
            </a:endParaRPr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CAFCC6-A8F5-4750-8A74-8D34184DBA22}" type="slidenum">
              <a:rPr lang="en-GB" smtClean="0"/>
              <a:pPr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339606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CAFCC6-A8F5-4750-8A74-8D34184DBA22}" type="slidenum">
              <a:rPr lang="en-GB" smtClean="0"/>
              <a:pPr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988479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What is the conclusion?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CAFCC6-A8F5-4750-8A74-8D34184DBA22}" type="slidenum">
              <a:rPr lang="en-GB" smtClean="0"/>
              <a:pPr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09627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Soft ionization related </a:t>
            </a:r>
          </a:p>
          <a:p>
            <a:r>
              <a:rPr lang="en-US" altLang="zh-CN" dirty="0"/>
              <a:t>MALDI.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CAFCC6-A8F5-4750-8A74-8D34184DBA22}" type="slidenum">
              <a:rPr lang="en-GB" smtClean="0"/>
              <a:pPr/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03578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CAFCC6-A8F5-4750-8A74-8D34184DBA22}" type="slidenum">
              <a:rPr lang="en-GB" smtClean="0"/>
              <a:pPr/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837854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Combine the background and </a:t>
            </a:r>
          </a:p>
          <a:p>
            <a:endParaRPr lang="en-US" dirty="0"/>
          </a:p>
          <a:p>
            <a:r>
              <a:rPr lang="en-US" dirty="0"/>
              <a:t>What does it solve?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CAFCC6-A8F5-4750-8A74-8D34184DBA22}" type="slidenum">
              <a:rPr lang="en-GB" smtClean="0"/>
              <a:pPr/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689620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CAFCC6-A8F5-4750-8A74-8D34184DBA22}" type="slidenum">
              <a:rPr lang="en-GB" smtClean="0"/>
              <a:pPr/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066106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362075" y="3093266"/>
            <a:ext cx="9467850" cy="1258018"/>
          </a:xfrm>
        </p:spPr>
        <p:txBody>
          <a:bodyPr anchor="t" anchorCtr="0"/>
          <a:lstStyle>
            <a:lvl1pPr algn="ctr">
              <a:lnSpc>
                <a:spcPct val="83000"/>
              </a:lnSpc>
              <a:defRPr sz="36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  <a:endParaRPr lang="en-GB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3267075" y="4351284"/>
            <a:ext cx="5657850" cy="1539929"/>
          </a:xfrm>
        </p:spPr>
        <p:txBody>
          <a:bodyPr/>
          <a:lstStyle>
            <a:lvl1pPr marL="0" indent="0" algn="ctr">
              <a:buNone/>
              <a:defRPr sz="2400" b="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6" name="Date Placeholder 2"/>
          <p:cNvSpPr txBox="1">
            <a:spLocks/>
          </p:cNvSpPr>
          <p:nvPr userDrawn="1"/>
        </p:nvSpPr>
        <p:spPr>
          <a:xfrm>
            <a:off x="4373451" y="6537675"/>
            <a:ext cx="3445099" cy="18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chemeClr val="tx2"/>
                </a:solidFill>
              </a:rPr>
              <a:t>Copyright © 2019 Mars, Incorporated — Confidential</a:t>
            </a:r>
            <a:endParaRPr lang="en-GB" dirty="0">
              <a:solidFill>
                <a:schemeClr val="tx2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C7C6A59-93A9-4DE6-B1A9-BAB0A6D5B60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6831" y="585789"/>
            <a:ext cx="3314945" cy="198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3066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eaker Slide 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1362075" y="1356873"/>
            <a:ext cx="9467849" cy="2207217"/>
          </a:xfrm>
        </p:spPr>
        <p:txBody>
          <a:bodyPr anchor="b"/>
          <a:lstStyle>
            <a:lvl1pPr algn="ctr">
              <a:lnSpc>
                <a:spcPct val="83000"/>
              </a:lnSpc>
              <a:defRPr sz="5000" b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2314575" y="3998889"/>
            <a:ext cx="7562850" cy="929093"/>
          </a:xfrm>
        </p:spPr>
        <p:txBody>
          <a:bodyPr/>
          <a:lstStyle>
            <a:lvl1pPr marL="0" indent="0" algn="ctr">
              <a:buNone/>
              <a:defRPr sz="2800" b="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12" name="Freeform 5"/>
          <p:cNvSpPr>
            <a:spLocks noEditPoints="1"/>
          </p:cNvSpPr>
          <p:nvPr userDrawn="1"/>
        </p:nvSpPr>
        <p:spPr bwMode="auto">
          <a:xfrm>
            <a:off x="407988" y="6462760"/>
            <a:ext cx="709613" cy="200025"/>
          </a:xfrm>
          <a:custGeom>
            <a:avLst/>
            <a:gdLst>
              <a:gd name="T0" fmla="*/ 8081 w 20873"/>
              <a:gd name="T1" fmla="*/ 152 h 5902"/>
              <a:gd name="T2" fmla="*/ 6910 w 20873"/>
              <a:gd name="T3" fmla="*/ 5803 h 5902"/>
              <a:gd name="T4" fmla="*/ 9110 w 20873"/>
              <a:gd name="T5" fmla="*/ 5146 h 5902"/>
              <a:gd name="T6" fmla="*/ 10887 w 20873"/>
              <a:gd name="T7" fmla="*/ 5803 h 5902"/>
              <a:gd name="T8" fmla="*/ 8257 w 20873"/>
              <a:gd name="T9" fmla="*/ 11 h 5902"/>
              <a:gd name="T10" fmla="*/ 8142 w 20873"/>
              <a:gd name="T11" fmla="*/ 2773 h 5902"/>
              <a:gd name="T12" fmla="*/ 7585 w 20873"/>
              <a:gd name="T13" fmla="*/ 4144 h 5902"/>
              <a:gd name="T14" fmla="*/ 15441 w 20873"/>
              <a:gd name="T15" fmla="*/ 1786 h 5902"/>
              <a:gd name="T16" fmla="*/ 13224 w 20873"/>
              <a:gd name="T17" fmla="*/ 97 h 5902"/>
              <a:gd name="T18" fmla="*/ 11378 w 20873"/>
              <a:gd name="T19" fmla="*/ 5803 h 5902"/>
              <a:gd name="T20" fmla="*/ 12742 w 20873"/>
              <a:gd name="T21" fmla="*/ 3679 h 5902"/>
              <a:gd name="T22" fmla="*/ 14050 w 20873"/>
              <a:gd name="T23" fmla="*/ 4317 h 5902"/>
              <a:gd name="T24" fmla="*/ 15999 w 20873"/>
              <a:gd name="T25" fmla="*/ 5803 h 5902"/>
              <a:gd name="T26" fmla="*/ 14666 w 20873"/>
              <a:gd name="T27" fmla="*/ 3172 h 5902"/>
              <a:gd name="T28" fmla="*/ 13033 w 20873"/>
              <a:gd name="T29" fmla="*/ 2639 h 5902"/>
              <a:gd name="T30" fmla="*/ 12742 w 20873"/>
              <a:gd name="T31" fmla="*/ 1118 h 5902"/>
              <a:gd name="T32" fmla="*/ 13793 w 20873"/>
              <a:gd name="T33" fmla="*/ 1284 h 5902"/>
              <a:gd name="T34" fmla="*/ 13794 w 20873"/>
              <a:gd name="T35" fmla="*/ 2472 h 5902"/>
              <a:gd name="T36" fmla="*/ 250 w 20873"/>
              <a:gd name="T37" fmla="*/ 197 h 5902"/>
              <a:gd name="T38" fmla="*/ 0 w 20873"/>
              <a:gd name="T39" fmla="*/ 5803 h 5902"/>
              <a:gd name="T40" fmla="*/ 1191 w 20873"/>
              <a:gd name="T41" fmla="*/ 3066 h 5902"/>
              <a:gd name="T42" fmla="*/ 3944 w 20873"/>
              <a:gd name="T43" fmla="*/ 3066 h 5902"/>
              <a:gd name="T44" fmla="*/ 5135 w 20873"/>
              <a:gd name="T45" fmla="*/ 5803 h 5902"/>
              <a:gd name="T46" fmla="*/ 4885 w 20873"/>
              <a:gd name="T47" fmla="*/ 197 h 5902"/>
              <a:gd name="T48" fmla="*/ 20246 w 20873"/>
              <a:gd name="T49" fmla="*/ 2956 h 5902"/>
              <a:gd name="T50" fmla="*/ 17923 w 20873"/>
              <a:gd name="T51" fmla="*/ 1423 h 5902"/>
              <a:gd name="T52" fmla="*/ 19738 w 20873"/>
              <a:gd name="T53" fmla="*/ 1597 h 5902"/>
              <a:gd name="T54" fmla="*/ 18553 w 20873"/>
              <a:gd name="T55" fmla="*/ 0 h 5902"/>
              <a:gd name="T56" fmla="*/ 16806 w 20873"/>
              <a:gd name="T57" fmla="*/ 2634 h 5902"/>
              <a:gd name="T58" fmla="*/ 19231 w 20873"/>
              <a:gd name="T59" fmla="*/ 4464 h 5902"/>
              <a:gd name="T60" fmla="*/ 17141 w 20873"/>
              <a:gd name="T61" fmla="*/ 4160 h 5902"/>
              <a:gd name="T62" fmla="*/ 18573 w 20873"/>
              <a:gd name="T63" fmla="*/ 5902 h 5902"/>
              <a:gd name="T64" fmla="*/ 20246 w 20873"/>
              <a:gd name="T65" fmla="*/ 2956 h 59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0873" h="5902">
                <a:moveTo>
                  <a:pt x="8257" y="11"/>
                </a:moveTo>
                <a:cubicBezTo>
                  <a:pt x="8160" y="11"/>
                  <a:pt x="8117" y="69"/>
                  <a:pt x="8081" y="152"/>
                </a:cubicBezTo>
                <a:cubicBezTo>
                  <a:pt x="5817" y="5389"/>
                  <a:pt x="5627" y="5803"/>
                  <a:pt x="5627" y="5803"/>
                </a:cubicBezTo>
                <a:cubicBezTo>
                  <a:pt x="6910" y="5803"/>
                  <a:pt x="6910" y="5803"/>
                  <a:pt x="6910" y="5803"/>
                </a:cubicBezTo>
                <a:cubicBezTo>
                  <a:pt x="7177" y="5146"/>
                  <a:pt x="7177" y="5146"/>
                  <a:pt x="7177" y="5146"/>
                </a:cubicBezTo>
                <a:cubicBezTo>
                  <a:pt x="9110" y="5146"/>
                  <a:pt x="9110" y="5146"/>
                  <a:pt x="9110" y="5146"/>
                </a:cubicBezTo>
                <a:cubicBezTo>
                  <a:pt x="9378" y="5803"/>
                  <a:pt x="9378" y="5803"/>
                  <a:pt x="9378" y="5803"/>
                </a:cubicBezTo>
                <a:cubicBezTo>
                  <a:pt x="10887" y="5803"/>
                  <a:pt x="10887" y="5803"/>
                  <a:pt x="10887" y="5803"/>
                </a:cubicBezTo>
                <a:cubicBezTo>
                  <a:pt x="10887" y="5803"/>
                  <a:pt x="10758" y="5534"/>
                  <a:pt x="8433" y="152"/>
                </a:cubicBezTo>
                <a:cubicBezTo>
                  <a:pt x="8397" y="69"/>
                  <a:pt x="8354" y="11"/>
                  <a:pt x="8257" y="11"/>
                </a:cubicBezTo>
                <a:moveTo>
                  <a:pt x="7585" y="4144"/>
                </a:moveTo>
                <a:cubicBezTo>
                  <a:pt x="8142" y="2773"/>
                  <a:pt x="8142" y="2773"/>
                  <a:pt x="8142" y="2773"/>
                </a:cubicBezTo>
                <a:cubicBezTo>
                  <a:pt x="8701" y="4144"/>
                  <a:pt x="8701" y="4144"/>
                  <a:pt x="8701" y="4144"/>
                </a:cubicBezTo>
                <a:lnTo>
                  <a:pt x="7585" y="4144"/>
                </a:lnTo>
                <a:close/>
                <a:moveTo>
                  <a:pt x="14666" y="3172"/>
                </a:moveTo>
                <a:cubicBezTo>
                  <a:pt x="15107" y="2908"/>
                  <a:pt x="15441" y="2447"/>
                  <a:pt x="15441" y="1786"/>
                </a:cubicBezTo>
                <a:cubicBezTo>
                  <a:pt x="15441" y="1267"/>
                  <a:pt x="15234" y="839"/>
                  <a:pt x="14874" y="550"/>
                </a:cubicBezTo>
                <a:cubicBezTo>
                  <a:pt x="14509" y="256"/>
                  <a:pt x="14087" y="97"/>
                  <a:pt x="13224" y="97"/>
                </a:cubicBezTo>
                <a:cubicBezTo>
                  <a:pt x="11378" y="97"/>
                  <a:pt x="11378" y="97"/>
                  <a:pt x="11378" y="97"/>
                </a:cubicBezTo>
                <a:cubicBezTo>
                  <a:pt x="11378" y="5803"/>
                  <a:pt x="11378" y="5803"/>
                  <a:pt x="11378" y="5803"/>
                </a:cubicBezTo>
                <a:cubicBezTo>
                  <a:pt x="12742" y="5803"/>
                  <a:pt x="12742" y="5803"/>
                  <a:pt x="12742" y="5803"/>
                </a:cubicBezTo>
                <a:cubicBezTo>
                  <a:pt x="12742" y="3679"/>
                  <a:pt x="12742" y="3679"/>
                  <a:pt x="12742" y="3679"/>
                </a:cubicBezTo>
                <a:cubicBezTo>
                  <a:pt x="13165" y="3679"/>
                  <a:pt x="13165" y="3679"/>
                  <a:pt x="13165" y="3679"/>
                </a:cubicBezTo>
                <a:cubicBezTo>
                  <a:pt x="13625" y="3679"/>
                  <a:pt x="13857" y="3854"/>
                  <a:pt x="14050" y="4317"/>
                </a:cubicBezTo>
                <a:cubicBezTo>
                  <a:pt x="14213" y="4709"/>
                  <a:pt x="14328" y="5174"/>
                  <a:pt x="14478" y="5803"/>
                </a:cubicBezTo>
                <a:cubicBezTo>
                  <a:pt x="15999" y="5803"/>
                  <a:pt x="15999" y="5803"/>
                  <a:pt x="15999" y="5803"/>
                </a:cubicBezTo>
                <a:cubicBezTo>
                  <a:pt x="15783" y="5156"/>
                  <a:pt x="15675" y="4850"/>
                  <a:pt x="15513" y="4394"/>
                </a:cubicBezTo>
                <a:cubicBezTo>
                  <a:pt x="15291" y="3770"/>
                  <a:pt x="15022" y="3386"/>
                  <a:pt x="14666" y="3172"/>
                </a:cubicBezTo>
                <a:moveTo>
                  <a:pt x="13794" y="2472"/>
                </a:moveTo>
                <a:cubicBezTo>
                  <a:pt x="13629" y="2599"/>
                  <a:pt x="13416" y="2639"/>
                  <a:pt x="13033" y="2639"/>
                </a:cubicBezTo>
                <a:cubicBezTo>
                  <a:pt x="12742" y="2639"/>
                  <a:pt x="12742" y="2639"/>
                  <a:pt x="12742" y="2639"/>
                </a:cubicBezTo>
                <a:cubicBezTo>
                  <a:pt x="12742" y="2639"/>
                  <a:pt x="12739" y="1118"/>
                  <a:pt x="12742" y="1118"/>
                </a:cubicBezTo>
                <a:cubicBezTo>
                  <a:pt x="13033" y="1118"/>
                  <a:pt x="13033" y="1118"/>
                  <a:pt x="13033" y="1118"/>
                </a:cubicBezTo>
                <a:cubicBezTo>
                  <a:pt x="13433" y="1118"/>
                  <a:pt x="13632" y="1162"/>
                  <a:pt x="13793" y="1284"/>
                </a:cubicBezTo>
                <a:cubicBezTo>
                  <a:pt x="13977" y="1424"/>
                  <a:pt x="14059" y="1634"/>
                  <a:pt x="14059" y="1877"/>
                </a:cubicBezTo>
                <a:cubicBezTo>
                  <a:pt x="14059" y="2142"/>
                  <a:pt x="13967" y="2337"/>
                  <a:pt x="13794" y="2472"/>
                </a:cubicBezTo>
                <a:moveTo>
                  <a:pt x="2567" y="2515"/>
                </a:moveTo>
                <a:cubicBezTo>
                  <a:pt x="250" y="197"/>
                  <a:pt x="250" y="197"/>
                  <a:pt x="250" y="197"/>
                </a:cubicBezTo>
                <a:cubicBezTo>
                  <a:pt x="180" y="128"/>
                  <a:pt x="110" y="79"/>
                  <a:pt x="0" y="79"/>
                </a:cubicBezTo>
                <a:cubicBezTo>
                  <a:pt x="0" y="5803"/>
                  <a:pt x="0" y="5803"/>
                  <a:pt x="0" y="5803"/>
                </a:cubicBezTo>
                <a:cubicBezTo>
                  <a:pt x="1191" y="5803"/>
                  <a:pt x="1191" y="5803"/>
                  <a:pt x="1191" y="5803"/>
                </a:cubicBezTo>
                <a:cubicBezTo>
                  <a:pt x="1191" y="3066"/>
                  <a:pt x="1191" y="3066"/>
                  <a:pt x="1191" y="3066"/>
                </a:cubicBezTo>
                <a:cubicBezTo>
                  <a:pt x="2567" y="4442"/>
                  <a:pt x="2567" y="4442"/>
                  <a:pt x="2567" y="4442"/>
                </a:cubicBezTo>
                <a:cubicBezTo>
                  <a:pt x="3944" y="3066"/>
                  <a:pt x="3944" y="3066"/>
                  <a:pt x="3944" y="3066"/>
                </a:cubicBezTo>
                <a:cubicBezTo>
                  <a:pt x="3944" y="5803"/>
                  <a:pt x="3944" y="5803"/>
                  <a:pt x="3944" y="5803"/>
                </a:cubicBezTo>
                <a:cubicBezTo>
                  <a:pt x="5135" y="5803"/>
                  <a:pt x="5135" y="5803"/>
                  <a:pt x="5135" y="5803"/>
                </a:cubicBezTo>
                <a:cubicBezTo>
                  <a:pt x="5135" y="79"/>
                  <a:pt x="5135" y="79"/>
                  <a:pt x="5135" y="79"/>
                </a:cubicBezTo>
                <a:cubicBezTo>
                  <a:pt x="5025" y="79"/>
                  <a:pt x="4955" y="128"/>
                  <a:pt x="4885" y="197"/>
                </a:cubicBezTo>
                <a:lnTo>
                  <a:pt x="2567" y="2515"/>
                </a:lnTo>
                <a:close/>
                <a:moveTo>
                  <a:pt x="20246" y="2956"/>
                </a:moveTo>
                <a:cubicBezTo>
                  <a:pt x="19638" y="2378"/>
                  <a:pt x="18535" y="2279"/>
                  <a:pt x="18099" y="1939"/>
                </a:cubicBezTo>
                <a:cubicBezTo>
                  <a:pt x="17928" y="1806"/>
                  <a:pt x="17867" y="1610"/>
                  <a:pt x="17923" y="1423"/>
                </a:cubicBezTo>
                <a:cubicBezTo>
                  <a:pt x="17992" y="1191"/>
                  <a:pt x="18223" y="1039"/>
                  <a:pt x="18562" y="1039"/>
                </a:cubicBezTo>
                <a:cubicBezTo>
                  <a:pt x="19029" y="1039"/>
                  <a:pt x="19448" y="1252"/>
                  <a:pt x="19738" y="1597"/>
                </a:cubicBezTo>
                <a:cubicBezTo>
                  <a:pt x="20517" y="782"/>
                  <a:pt x="20517" y="782"/>
                  <a:pt x="20517" y="782"/>
                </a:cubicBezTo>
                <a:cubicBezTo>
                  <a:pt x="20058" y="294"/>
                  <a:pt x="19325" y="0"/>
                  <a:pt x="18553" y="0"/>
                </a:cubicBezTo>
                <a:cubicBezTo>
                  <a:pt x="17653" y="0"/>
                  <a:pt x="16974" y="435"/>
                  <a:pt x="16671" y="1129"/>
                </a:cubicBezTo>
                <a:cubicBezTo>
                  <a:pt x="16436" y="1668"/>
                  <a:pt x="16517" y="2230"/>
                  <a:pt x="16806" y="2634"/>
                </a:cubicBezTo>
                <a:cubicBezTo>
                  <a:pt x="17365" y="3416"/>
                  <a:pt x="18545" y="3440"/>
                  <a:pt x="19056" y="3841"/>
                </a:cubicBezTo>
                <a:cubicBezTo>
                  <a:pt x="19238" y="3984"/>
                  <a:pt x="19340" y="4215"/>
                  <a:pt x="19231" y="4464"/>
                </a:cubicBezTo>
                <a:cubicBezTo>
                  <a:pt x="19137" y="4682"/>
                  <a:pt x="18900" y="4830"/>
                  <a:pt x="18512" y="4840"/>
                </a:cubicBezTo>
                <a:cubicBezTo>
                  <a:pt x="17974" y="4853"/>
                  <a:pt x="17494" y="4601"/>
                  <a:pt x="17141" y="4160"/>
                </a:cubicBezTo>
                <a:cubicBezTo>
                  <a:pt x="16361" y="4976"/>
                  <a:pt x="16361" y="4976"/>
                  <a:pt x="16361" y="4976"/>
                </a:cubicBezTo>
                <a:cubicBezTo>
                  <a:pt x="16877" y="5601"/>
                  <a:pt x="17645" y="5902"/>
                  <a:pt x="18573" y="5902"/>
                </a:cubicBezTo>
                <a:cubicBezTo>
                  <a:pt x="19475" y="5902"/>
                  <a:pt x="20267" y="5551"/>
                  <a:pt x="20590" y="4803"/>
                </a:cubicBezTo>
                <a:cubicBezTo>
                  <a:pt x="20873" y="4149"/>
                  <a:pt x="20771" y="3454"/>
                  <a:pt x="20246" y="2956"/>
                </a:cubicBezTo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9C3ACAB3-CA36-4966-8A1D-076772D39D8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Date Placeholder 3"/>
          <p:cNvSpPr txBox="1">
            <a:spLocks/>
          </p:cNvSpPr>
          <p:nvPr userDrawn="1"/>
        </p:nvSpPr>
        <p:spPr>
          <a:xfrm>
            <a:off x="6516000" y="6537675"/>
            <a:ext cx="3445099" cy="180000"/>
          </a:xfrm>
          <a:prstGeom prst="rect">
            <a:avLst/>
          </a:prstGeom>
        </p:spPr>
        <p:txBody>
          <a:bodyPr lIns="0" tIns="0" rIns="0" bIns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>
                <a:solidFill>
                  <a:schemeClr val="bg2"/>
                </a:solidFill>
                <a:latin typeface="+mn-lt"/>
              </a:rPr>
              <a:t>Copyright © 2019 Mars, Incorporated — Confidential</a:t>
            </a:r>
            <a:endParaRPr lang="en-GB" sz="1000" dirty="0">
              <a:solidFill>
                <a:schemeClr val="bg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574340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Slide Purpos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62">
            <a:extLst>
              <a:ext uri="{FF2B5EF4-FFF2-40B4-BE49-F238E27FC236}">
                <a16:creationId xmlns:a16="http://schemas.microsoft.com/office/drawing/2014/main" id="{E2940A12-FF9E-48C2-A2B6-A6BE211BF78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" b="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0149DDF2-C888-4954-BECC-417EE43784B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017250" y="6537675"/>
            <a:ext cx="766763" cy="180000"/>
          </a:xfrm>
        </p:spPr>
        <p:txBody>
          <a:bodyPr/>
          <a:lstStyle/>
          <a:p>
            <a:fld id="{9C3ACAB3-CA36-4966-8A1D-076772D39D8D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9108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407988" y="1293813"/>
            <a:ext cx="5400000" cy="490537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0" name="Content Placeholder 8"/>
          <p:cNvSpPr>
            <a:spLocks noGrp="1"/>
          </p:cNvSpPr>
          <p:nvPr>
            <p:ph sz="quarter" idx="14"/>
          </p:nvPr>
        </p:nvSpPr>
        <p:spPr>
          <a:xfrm>
            <a:off x="6384013" y="1293813"/>
            <a:ext cx="5400000" cy="490537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C3ACAB3-CA36-4966-8A1D-076772D39D8D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060609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C3ACAB3-CA36-4966-8A1D-076772D39D8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8" name="Content Placeholder 8"/>
          <p:cNvSpPr>
            <a:spLocks noGrp="1"/>
          </p:cNvSpPr>
          <p:nvPr>
            <p:ph sz="quarter" idx="13"/>
          </p:nvPr>
        </p:nvSpPr>
        <p:spPr>
          <a:xfrm>
            <a:off x="407988" y="1293813"/>
            <a:ext cx="5400000" cy="490537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9" name="Content Placeholder 8"/>
          <p:cNvSpPr>
            <a:spLocks noGrp="1"/>
          </p:cNvSpPr>
          <p:nvPr>
            <p:ph sz="quarter" idx="14"/>
          </p:nvPr>
        </p:nvSpPr>
        <p:spPr>
          <a:xfrm>
            <a:off x="6384013" y="1293813"/>
            <a:ext cx="5400000" cy="490537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"/>
          </p:nvPr>
        </p:nvSpPr>
        <p:spPr>
          <a:xfrm>
            <a:off x="407988" y="735724"/>
            <a:ext cx="5400000" cy="504844"/>
          </a:xfrm>
        </p:spPr>
        <p:txBody>
          <a:bodyPr anchor="b"/>
          <a:lstStyle>
            <a:lvl1pPr marL="0" indent="0" algn="ctr">
              <a:buNone/>
              <a:defRPr sz="1800" b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84013" y="735724"/>
            <a:ext cx="5400000" cy="504844"/>
          </a:xfrm>
        </p:spPr>
        <p:txBody>
          <a:bodyPr anchor="b"/>
          <a:lstStyle>
            <a:lvl1pPr marL="0" indent="0" algn="ctr">
              <a:buNone/>
              <a:defRPr sz="1800" b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341571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7988" y="735724"/>
            <a:ext cx="5400000" cy="504844"/>
          </a:xfrm>
        </p:spPr>
        <p:txBody>
          <a:bodyPr anchor="b"/>
          <a:lstStyle>
            <a:lvl1pPr marL="0" indent="0">
              <a:buNone/>
              <a:defRPr sz="2400" b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84013" y="735724"/>
            <a:ext cx="5400000" cy="504844"/>
          </a:xfrm>
        </p:spPr>
        <p:txBody>
          <a:bodyPr anchor="b"/>
          <a:lstStyle>
            <a:lvl1pPr marL="0" indent="0">
              <a:buNone/>
              <a:defRPr sz="2400" b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C3ACAB3-CA36-4966-8A1D-076772D39D8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407988" y="1293813"/>
            <a:ext cx="5400000" cy="490537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3" name="Content Placeholder 8"/>
          <p:cNvSpPr>
            <a:spLocks noGrp="1"/>
          </p:cNvSpPr>
          <p:nvPr>
            <p:ph sz="quarter" idx="14"/>
          </p:nvPr>
        </p:nvSpPr>
        <p:spPr>
          <a:xfrm>
            <a:off x="6384013" y="1293813"/>
            <a:ext cx="5400000" cy="490537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0246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hre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7987" y="1293813"/>
            <a:ext cx="11376025" cy="4597401"/>
          </a:xfrm>
        </p:spPr>
        <p:txBody>
          <a:bodyPr numCol="3" spcCol="540000"/>
          <a:lstStyle>
            <a:lvl1pPr>
              <a:lnSpc>
                <a:spcPct val="110000"/>
              </a:lnSpc>
              <a:spcBef>
                <a:spcPts val="600"/>
              </a:spcBef>
              <a:defRPr sz="1600"/>
            </a:lvl1pPr>
            <a:lvl2pPr>
              <a:lnSpc>
                <a:spcPct val="110000"/>
              </a:lnSpc>
              <a:spcBef>
                <a:spcPts val="600"/>
              </a:spcBef>
              <a:defRPr sz="1600"/>
            </a:lvl2pPr>
            <a:lvl3pPr>
              <a:lnSpc>
                <a:spcPct val="110000"/>
              </a:lnSpc>
              <a:spcBef>
                <a:spcPts val="300"/>
              </a:spcBef>
              <a:defRPr sz="1600"/>
            </a:lvl3pPr>
            <a:lvl4pPr marL="538163" indent="-271463">
              <a:lnSpc>
                <a:spcPct val="110000"/>
              </a:lnSpc>
              <a:spcBef>
                <a:spcPts val="0"/>
              </a:spcBef>
              <a:buFont typeface="Mars Centra" pitchFamily="2" charset="0"/>
              <a:buChar char="–"/>
              <a:defRPr sz="1400"/>
            </a:lvl4pPr>
            <a:lvl5pPr>
              <a:lnSpc>
                <a:spcPct val="110000"/>
              </a:lnSpc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C3ACAB3-CA36-4966-8A1D-076772D39D8D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883753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07989" y="320400"/>
            <a:ext cx="5399999" cy="866922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407988" y="1293813"/>
            <a:ext cx="5400000" cy="490537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0" name="Content Placeholder 8"/>
          <p:cNvSpPr>
            <a:spLocks noGrp="1"/>
          </p:cNvSpPr>
          <p:nvPr>
            <p:ph sz="quarter" idx="14"/>
          </p:nvPr>
        </p:nvSpPr>
        <p:spPr>
          <a:xfrm>
            <a:off x="6384013" y="319089"/>
            <a:ext cx="5400000" cy="58801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C3ACAB3-CA36-4966-8A1D-076772D39D8D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008701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E06A7AA-41D2-304C-9F7F-BFED81A7623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 b="0"/>
            </a:lvl1pPr>
          </a:lstStyle>
          <a:p>
            <a:endParaRPr lang="en-GB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409575" y="1293814"/>
            <a:ext cx="5267325" cy="490537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07989" y="320400"/>
            <a:ext cx="5268911" cy="866922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C3ACAB3-CA36-4966-8A1D-076772D39D8D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624165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E06A7AA-41D2-304C-9F7F-BFED81A7623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6096000" cy="6858000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 b="0"/>
            </a:lvl1pPr>
          </a:lstStyle>
          <a:p>
            <a:endParaRPr lang="en-GB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516688" y="1293814"/>
            <a:ext cx="5267325" cy="490537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516687" y="320400"/>
            <a:ext cx="5267325" cy="866922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9C3ACAB3-CA36-4966-8A1D-076772D39D8D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869387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7989" y="319088"/>
            <a:ext cx="11376024" cy="58801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C3ACAB3-CA36-4966-8A1D-076772D39D8D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105949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Slide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407988" y="3093266"/>
            <a:ext cx="11376024" cy="1258018"/>
          </a:xfrm>
        </p:spPr>
        <p:txBody>
          <a:bodyPr anchor="t" anchorCtr="0"/>
          <a:lstStyle>
            <a:lvl1pPr algn="ctr">
              <a:lnSpc>
                <a:spcPct val="90000"/>
              </a:lnSpc>
              <a:defRPr sz="4800" b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  <a:endParaRPr lang="en-GB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3267075" y="4536831"/>
            <a:ext cx="5657850" cy="1354382"/>
          </a:xfrm>
        </p:spPr>
        <p:txBody>
          <a:bodyPr/>
          <a:lstStyle>
            <a:lvl1pPr marL="0" indent="0" algn="ctr">
              <a:buNone/>
              <a:defRPr sz="2400" b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6" name="Date Placeholder 2"/>
          <p:cNvSpPr txBox="1">
            <a:spLocks/>
          </p:cNvSpPr>
          <p:nvPr userDrawn="1"/>
        </p:nvSpPr>
        <p:spPr>
          <a:xfrm>
            <a:off x="4373451" y="6537675"/>
            <a:ext cx="3445099" cy="18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chemeClr val="tx2"/>
                </a:solidFill>
              </a:rPr>
              <a:t>Copyright © 2019 Mars, Incorporated — Confidential</a:t>
            </a:r>
            <a:endParaRPr lang="en-GB" dirty="0">
              <a:solidFill>
                <a:schemeClr val="tx2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CD9E40-D36D-46D9-A1A6-CC7F5A70F18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6831" y="585789"/>
            <a:ext cx="3314946" cy="198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8391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C3ACAB3-CA36-4966-8A1D-076772D39D8D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6111498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C3ACAB3-CA36-4966-8A1D-076772D39D8D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9414556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C3ACAB3-CA36-4966-8A1D-076772D39D8D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351955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C3ACAB3-CA36-4966-8A1D-076772D39D8D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262585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gree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C3ACAB3-CA36-4966-8A1D-076772D39D8D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8176560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gree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C3ACAB3-CA36-4966-8A1D-076772D39D8D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2868638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Yellow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C3ACAB3-CA36-4966-8A1D-076772D39D8D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5172592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yellow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C3ACAB3-CA36-4966-8A1D-076772D39D8D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3382933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colour bloc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409575" y="1293814"/>
            <a:ext cx="5267325" cy="4905374"/>
          </a:xfrm>
        </p:spPr>
        <p:txBody>
          <a:bodyPr/>
          <a:lstStyle>
            <a:lvl4pPr marL="538163" indent="-271463">
              <a:buFont typeface="Mars Centra" pitchFamily="2" charset="0"/>
              <a:buChar char="–"/>
              <a:defRPr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07989" y="320400"/>
            <a:ext cx="5268911" cy="866922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9C3ACAB3-CA36-4966-8A1D-076772D39D8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9" name="Date Placeholder 3"/>
          <p:cNvSpPr txBox="1">
            <a:spLocks/>
          </p:cNvSpPr>
          <p:nvPr userDrawn="1"/>
        </p:nvSpPr>
        <p:spPr>
          <a:xfrm>
            <a:off x="6516000" y="6537675"/>
            <a:ext cx="3445099" cy="180000"/>
          </a:xfrm>
          <a:prstGeom prst="rect">
            <a:avLst/>
          </a:prstGeom>
        </p:spPr>
        <p:txBody>
          <a:bodyPr lIns="0" tIns="0" rIns="0" bIns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>
                <a:solidFill>
                  <a:schemeClr val="bg2"/>
                </a:solidFill>
                <a:latin typeface="+mn-lt"/>
              </a:rPr>
              <a:t>Copyright © 2019 Mars, Incorporated — Confidential</a:t>
            </a:r>
            <a:endParaRPr lang="en-GB" sz="1000" dirty="0">
              <a:solidFill>
                <a:schemeClr val="bg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884595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colour block lef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516688" y="1293814"/>
            <a:ext cx="5267325" cy="4905374"/>
          </a:xfrm>
        </p:spPr>
        <p:txBody>
          <a:bodyPr/>
          <a:lstStyle>
            <a:lvl4pPr marL="538163" indent="-271463">
              <a:buFont typeface="Mars Centra" pitchFamily="2" charset="0"/>
              <a:buChar char="–"/>
              <a:defRPr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515102" y="320400"/>
            <a:ext cx="5268911" cy="866922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16628597-D9C9-4F74-94AE-1F5FF1C874D4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407988" y="6462760"/>
            <a:ext cx="709613" cy="200025"/>
          </a:xfrm>
          <a:custGeom>
            <a:avLst/>
            <a:gdLst>
              <a:gd name="T0" fmla="*/ 8081 w 20873"/>
              <a:gd name="T1" fmla="*/ 152 h 5902"/>
              <a:gd name="T2" fmla="*/ 6910 w 20873"/>
              <a:gd name="T3" fmla="*/ 5803 h 5902"/>
              <a:gd name="T4" fmla="*/ 9110 w 20873"/>
              <a:gd name="T5" fmla="*/ 5146 h 5902"/>
              <a:gd name="T6" fmla="*/ 10887 w 20873"/>
              <a:gd name="T7" fmla="*/ 5803 h 5902"/>
              <a:gd name="T8" fmla="*/ 8257 w 20873"/>
              <a:gd name="T9" fmla="*/ 11 h 5902"/>
              <a:gd name="T10" fmla="*/ 8142 w 20873"/>
              <a:gd name="T11" fmla="*/ 2773 h 5902"/>
              <a:gd name="T12" fmla="*/ 7585 w 20873"/>
              <a:gd name="T13" fmla="*/ 4144 h 5902"/>
              <a:gd name="T14" fmla="*/ 15441 w 20873"/>
              <a:gd name="T15" fmla="*/ 1786 h 5902"/>
              <a:gd name="T16" fmla="*/ 13224 w 20873"/>
              <a:gd name="T17" fmla="*/ 97 h 5902"/>
              <a:gd name="T18" fmla="*/ 11378 w 20873"/>
              <a:gd name="T19" fmla="*/ 5803 h 5902"/>
              <a:gd name="T20" fmla="*/ 12742 w 20873"/>
              <a:gd name="T21" fmla="*/ 3679 h 5902"/>
              <a:gd name="T22" fmla="*/ 14050 w 20873"/>
              <a:gd name="T23" fmla="*/ 4317 h 5902"/>
              <a:gd name="T24" fmla="*/ 15999 w 20873"/>
              <a:gd name="T25" fmla="*/ 5803 h 5902"/>
              <a:gd name="T26" fmla="*/ 14666 w 20873"/>
              <a:gd name="T27" fmla="*/ 3172 h 5902"/>
              <a:gd name="T28" fmla="*/ 13033 w 20873"/>
              <a:gd name="T29" fmla="*/ 2639 h 5902"/>
              <a:gd name="T30" fmla="*/ 12742 w 20873"/>
              <a:gd name="T31" fmla="*/ 1118 h 5902"/>
              <a:gd name="T32" fmla="*/ 13793 w 20873"/>
              <a:gd name="T33" fmla="*/ 1284 h 5902"/>
              <a:gd name="T34" fmla="*/ 13794 w 20873"/>
              <a:gd name="T35" fmla="*/ 2472 h 5902"/>
              <a:gd name="T36" fmla="*/ 250 w 20873"/>
              <a:gd name="T37" fmla="*/ 197 h 5902"/>
              <a:gd name="T38" fmla="*/ 0 w 20873"/>
              <a:gd name="T39" fmla="*/ 5803 h 5902"/>
              <a:gd name="T40" fmla="*/ 1191 w 20873"/>
              <a:gd name="T41" fmla="*/ 3066 h 5902"/>
              <a:gd name="T42" fmla="*/ 3944 w 20873"/>
              <a:gd name="T43" fmla="*/ 3066 h 5902"/>
              <a:gd name="T44" fmla="*/ 5135 w 20873"/>
              <a:gd name="T45" fmla="*/ 5803 h 5902"/>
              <a:gd name="T46" fmla="*/ 4885 w 20873"/>
              <a:gd name="T47" fmla="*/ 197 h 5902"/>
              <a:gd name="T48" fmla="*/ 20246 w 20873"/>
              <a:gd name="T49" fmla="*/ 2956 h 5902"/>
              <a:gd name="T50" fmla="*/ 17923 w 20873"/>
              <a:gd name="T51" fmla="*/ 1423 h 5902"/>
              <a:gd name="T52" fmla="*/ 19738 w 20873"/>
              <a:gd name="T53" fmla="*/ 1597 h 5902"/>
              <a:gd name="T54" fmla="*/ 18553 w 20873"/>
              <a:gd name="T55" fmla="*/ 0 h 5902"/>
              <a:gd name="T56" fmla="*/ 16806 w 20873"/>
              <a:gd name="T57" fmla="*/ 2634 h 5902"/>
              <a:gd name="T58" fmla="*/ 19231 w 20873"/>
              <a:gd name="T59" fmla="*/ 4464 h 5902"/>
              <a:gd name="T60" fmla="*/ 17141 w 20873"/>
              <a:gd name="T61" fmla="*/ 4160 h 5902"/>
              <a:gd name="T62" fmla="*/ 18573 w 20873"/>
              <a:gd name="T63" fmla="*/ 5902 h 5902"/>
              <a:gd name="T64" fmla="*/ 20246 w 20873"/>
              <a:gd name="T65" fmla="*/ 2956 h 59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0873" h="5902">
                <a:moveTo>
                  <a:pt x="8257" y="11"/>
                </a:moveTo>
                <a:cubicBezTo>
                  <a:pt x="8160" y="11"/>
                  <a:pt x="8117" y="69"/>
                  <a:pt x="8081" y="152"/>
                </a:cubicBezTo>
                <a:cubicBezTo>
                  <a:pt x="5817" y="5389"/>
                  <a:pt x="5627" y="5803"/>
                  <a:pt x="5627" y="5803"/>
                </a:cubicBezTo>
                <a:cubicBezTo>
                  <a:pt x="6910" y="5803"/>
                  <a:pt x="6910" y="5803"/>
                  <a:pt x="6910" y="5803"/>
                </a:cubicBezTo>
                <a:cubicBezTo>
                  <a:pt x="7177" y="5146"/>
                  <a:pt x="7177" y="5146"/>
                  <a:pt x="7177" y="5146"/>
                </a:cubicBezTo>
                <a:cubicBezTo>
                  <a:pt x="9110" y="5146"/>
                  <a:pt x="9110" y="5146"/>
                  <a:pt x="9110" y="5146"/>
                </a:cubicBezTo>
                <a:cubicBezTo>
                  <a:pt x="9378" y="5803"/>
                  <a:pt x="9378" y="5803"/>
                  <a:pt x="9378" y="5803"/>
                </a:cubicBezTo>
                <a:cubicBezTo>
                  <a:pt x="10887" y="5803"/>
                  <a:pt x="10887" y="5803"/>
                  <a:pt x="10887" y="5803"/>
                </a:cubicBezTo>
                <a:cubicBezTo>
                  <a:pt x="10887" y="5803"/>
                  <a:pt x="10758" y="5534"/>
                  <a:pt x="8433" y="152"/>
                </a:cubicBezTo>
                <a:cubicBezTo>
                  <a:pt x="8397" y="69"/>
                  <a:pt x="8354" y="11"/>
                  <a:pt x="8257" y="11"/>
                </a:cubicBezTo>
                <a:moveTo>
                  <a:pt x="7585" y="4144"/>
                </a:moveTo>
                <a:cubicBezTo>
                  <a:pt x="8142" y="2773"/>
                  <a:pt x="8142" y="2773"/>
                  <a:pt x="8142" y="2773"/>
                </a:cubicBezTo>
                <a:cubicBezTo>
                  <a:pt x="8701" y="4144"/>
                  <a:pt x="8701" y="4144"/>
                  <a:pt x="8701" y="4144"/>
                </a:cubicBezTo>
                <a:lnTo>
                  <a:pt x="7585" y="4144"/>
                </a:lnTo>
                <a:close/>
                <a:moveTo>
                  <a:pt x="14666" y="3172"/>
                </a:moveTo>
                <a:cubicBezTo>
                  <a:pt x="15107" y="2908"/>
                  <a:pt x="15441" y="2447"/>
                  <a:pt x="15441" y="1786"/>
                </a:cubicBezTo>
                <a:cubicBezTo>
                  <a:pt x="15441" y="1267"/>
                  <a:pt x="15234" y="839"/>
                  <a:pt x="14874" y="550"/>
                </a:cubicBezTo>
                <a:cubicBezTo>
                  <a:pt x="14509" y="256"/>
                  <a:pt x="14087" y="97"/>
                  <a:pt x="13224" y="97"/>
                </a:cubicBezTo>
                <a:cubicBezTo>
                  <a:pt x="11378" y="97"/>
                  <a:pt x="11378" y="97"/>
                  <a:pt x="11378" y="97"/>
                </a:cubicBezTo>
                <a:cubicBezTo>
                  <a:pt x="11378" y="5803"/>
                  <a:pt x="11378" y="5803"/>
                  <a:pt x="11378" y="5803"/>
                </a:cubicBezTo>
                <a:cubicBezTo>
                  <a:pt x="12742" y="5803"/>
                  <a:pt x="12742" y="5803"/>
                  <a:pt x="12742" y="5803"/>
                </a:cubicBezTo>
                <a:cubicBezTo>
                  <a:pt x="12742" y="3679"/>
                  <a:pt x="12742" y="3679"/>
                  <a:pt x="12742" y="3679"/>
                </a:cubicBezTo>
                <a:cubicBezTo>
                  <a:pt x="13165" y="3679"/>
                  <a:pt x="13165" y="3679"/>
                  <a:pt x="13165" y="3679"/>
                </a:cubicBezTo>
                <a:cubicBezTo>
                  <a:pt x="13625" y="3679"/>
                  <a:pt x="13857" y="3854"/>
                  <a:pt x="14050" y="4317"/>
                </a:cubicBezTo>
                <a:cubicBezTo>
                  <a:pt x="14213" y="4709"/>
                  <a:pt x="14328" y="5174"/>
                  <a:pt x="14478" y="5803"/>
                </a:cubicBezTo>
                <a:cubicBezTo>
                  <a:pt x="15999" y="5803"/>
                  <a:pt x="15999" y="5803"/>
                  <a:pt x="15999" y="5803"/>
                </a:cubicBezTo>
                <a:cubicBezTo>
                  <a:pt x="15783" y="5156"/>
                  <a:pt x="15675" y="4850"/>
                  <a:pt x="15513" y="4394"/>
                </a:cubicBezTo>
                <a:cubicBezTo>
                  <a:pt x="15291" y="3770"/>
                  <a:pt x="15022" y="3386"/>
                  <a:pt x="14666" y="3172"/>
                </a:cubicBezTo>
                <a:moveTo>
                  <a:pt x="13794" y="2472"/>
                </a:moveTo>
                <a:cubicBezTo>
                  <a:pt x="13629" y="2599"/>
                  <a:pt x="13416" y="2639"/>
                  <a:pt x="13033" y="2639"/>
                </a:cubicBezTo>
                <a:cubicBezTo>
                  <a:pt x="12742" y="2639"/>
                  <a:pt x="12742" y="2639"/>
                  <a:pt x="12742" y="2639"/>
                </a:cubicBezTo>
                <a:cubicBezTo>
                  <a:pt x="12742" y="2639"/>
                  <a:pt x="12739" y="1118"/>
                  <a:pt x="12742" y="1118"/>
                </a:cubicBezTo>
                <a:cubicBezTo>
                  <a:pt x="13033" y="1118"/>
                  <a:pt x="13033" y="1118"/>
                  <a:pt x="13033" y="1118"/>
                </a:cubicBezTo>
                <a:cubicBezTo>
                  <a:pt x="13433" y="1118"/>
                  <a:pt x="13632" y="1162"/>
                  <a:pt x="13793" y="1284"/>
                </a:cubicBezTo>
                <a:cubicBezTo>
                  <a:pt x="13977" y="1424"/>
                  <a:pt x="14059" y="1634"/>
                  <a:pt x="14059" y="1877"/>
                </a:cubicBezTo>
                <a:cubicBezTo>
                  <a:pt x="14059" y="2142"/>
                  <a:pt x="13967" y="2337"/>
                  <a:pt x="13794" y="2472"/>
                </a:cubicBezTo>
                <a:moveTo>
                  <a:pt x="2567" y="2515"/>
                </a:moveTo>
                <a:cubicBezTo>
                  <a:pt x="250" y="197"/>
                  <a:pt x="250" y="197"/>
                  <a:pt x="250" y="197"/>
                </a:cubicBezTo>
                <a:cubicBezTo>
                  <a:pt x="180" y="128"/>
                  <a:pt x="110" y="79"/>
                  <a:pt x="0" y="79"/>
                </a:cubicBezTo>
                <a:cubicBezTo>
                  <a:pt x="0" y="5803"/>
                  <a:pt x="0" y="5803"/>
                  <a:pt x="0" y="5803"/>
                </a:cubicBezTo>
                <a:cubicBezTo>
                  <a:pt x="1191" y="5803"/>
                  <a:pt x="1191" y="5803"/>
                  <a:pt x="1191" y="5803"/>
                </a:cubicBezTo>
                <a:cubicBezTo>
                  <a:pt x="1191" y="3066"/>
                  <a:pt x="1191" y="3066"/>
                  <a:pt x="1191" y="3066"/>
                </a:cubicBezTo>
                <a:cubicBezTo>
                  <a:pt x="2567" y="4442"/>
                  <a:pt x="2567" y="4442"/>
                  <a:pt x="2567" y="4442"/>
                </a:cubicBezTo>
                <a:cubicBezTo>
                  <a:pt x="3944" y="3066"/>
                  <a:pt x="3944" y="3066"/>
                  <a:pt x="3944" y="3066"/>
                </a:cubicBezTo>
                <a:cubicBezTo>
                  <a:pt x="3944" y="5803"/>
                  <a:pt x="3944" y="5803"/>
                  <a:pt x="3944" y="5803"/>
                </a:cubicBezTo>
                <a:cubicBezTo>
                  <a:pt x="5135" y="5803"/>
                  <a:pt x="5135" y="5803"/>
                  <a:pt x="5135" y="5803"/>
                </a:cubicBezTo>
                <a:cubicBezTo>
                  <a:pt x="5135" y="79"/>
                  <a:pt x="5135" y="79"/>
                  <a:pt x="5135" y="79"/>
                </a:cubicBezTo>
                <a:cubicBezTo>
                  <a:pt x="5025" y="79"/>
                  <a:pt x="4955" y="128"/>
                  <a:pt x="4885" y="197"/>
                </a:cubicBezTo>
                <a:lnTo>
                  <a:pt x="2567" y="2515"/>
                </a:lnTo>
                <a:close/>
                <a:moveTo>
                  <a:pt x="20246" y="2956"/>
                </a:moveTo>
                <a:cubicBezTo>
                  <a:pt x="19638" y="2378"/>
                  <a:pt x="18535" y="2279"/>
                  <a:pt x="18099" y="1939"/>
                </a:cubicBezTo>
                <a:cubicBezTo>
                  <a:pt x="17928" y="1806"/>
                  <a:pt x="17867" y="1610"/>
                  <a:pt x="17923" y="1423"/>
                </a:cubicBezTo>
                <a:cubicBezTo>
                  <a:pt x="17992" y="1191"/>
                  <a:pt x="18223" y="1039"/>
                  <a:pt x="18562" y="1039"/>
                </a:cubicBezTo>
                <a:cubicBezTo>
                  <a:pt x="19029" y="1039"/>
                  <a:pt x="19448" y="1252"/>
                  <a:pt x="19738" y="1597"/>
                </a:cubicBezTo>
                <a:cubicBezTo>
                  <a:pt x="20517" y="782"/>
                  <a:pt x="20517" y="782"/>
                  <a:pt x="20517" y="782"/>
                </a:cubicBezTo>
                <a:cubicBezTo>
                  <a:pt x="20058" y="294"/>
                  <a:pt x="19325" y="0"/>
                  <a:pt x="18553" y="0"/>
                </a:cubicBezTo>
                <a:cubicBezTo>
                  <a:pt x="17653" y="0"/>
                  <a:pt x="16974" y="435"/>
                  <a:pt x="16671" y="1129"/>
                </a:cubicBezTo>
                <a:cubicBezTo>
                  <a:pt x="16436" y="1668"/>
                  <a:pt x="16517" y="2230"/>
                  <a:pt x="16806" y="2634"/>
                </a:cubicBezTo>
                <a:cubicBezTo>
                  <a:pt x="17365" y="3416"/>
                  <a:pt x="18545" y="3440"/>
                  <a:pt x="19056" y="3841"/>
                </a:cubicBezTo>
                <a:cubicBezTo>
                  <a:pt x="19238" y="3984"/>
                  <a:pt x="19340" y="4215"/>
                  <a:pt x="19231" y="4464"/>
                </a:cubicBezTo>
                <a:cubicBezTo>
                  <a:pt x="19137" y="4682"/>
                  <a:pt x="18900" y="4830"/>
                  <a:pt x="18512" y="4840"/>
                </a:cubicBezTo>
                <a:cubicBezTo>
                  <a:pt x="17974" y="4853"/>
                  <a:pt x="17494" y="4601"/>
                  <a:pt x="17141" y="4160"/>
                </a:cubicBezTo>
                <a:cubicBezTo>
                  <a:pt x="16361" y="4976"/>
                  <a:pt x="16361" y="4976"/>
                  <a:pt x="16361" y="4976"/>
                </a:cubicBezTo>
                <a:cubicBezTo>
                  <a:pt x="16877" y="5601"/>
                  <a:pt x="17645" y="5902"/>
                  <a:pt x="18573" y="5902"/>
                </a:cubicBezTo>
                <a:cubicBezTo>
                  <a:pt x="19475" y="5902"/>
                  <a:pt x="20267" y="5551"/>
                  <a:pt x="20590" y="4803"/>
                </a:cubicBezTo>
                <a:cubicBezTo>
                  <a:pt x="20873" y="4149"/>
                  <a:pt x="20771" y="3454"/>
                  <a:pt x="20246" y="2956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BF16BAE-B7A0-4CE7-A968-0C02B9412DF6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9C3ACAB3-CA36-4966-8A1D-076772D39D8D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007046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C3ACAB3-CA36-4966-8A1D-076772D39D8D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8456431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C3ACAB3-CA36-4966-8A1D-076772D39D8D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359135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quot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sz="quarter" idx="21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GB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07989" y="1851760"/>
            <a:ext cx="7626350" cy="3897630"/>
          </a:xfrm>
        </p:spPr>
        <p:txBody>
          <a:bodyPr/>
          <a:lstStyle>
            <a:lvl1pPr>
              <a:lnSpc>
                <a:spcPct val="85000"/>
              </a:lnSpc>
              <a:spcBef>
                <a:spcPts val="0"/>
              </a:spcBef>
              <a:spcAft>
                <a:spcPts val="4200"/>
              </a:spcAft>
              <a:defRPr sz="4800" b="0">
                <a:solidFill>
                  <a:schemeClr val="tx1"/>
                </a:solidFill>
                <a:latin typeface="+mj-lt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50" b="0">
                <a:solidFill>
                  <a:schemeClr val="tx1"/>
                </a:solidFill>
              </a:defRPr>
            </a:lvl2pPr>
            <a:lvl3pPr marL="0" indent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450" b="0">
                <a:solidFill>
                  <a:schemeClr val="tx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9C3ACAB3-CA36-4966-8A1D-076772D39D8D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318391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quote Whi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sz="quarter" idx="21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GB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07989" y="1851760"/>
            <a:ext cx="7626350" cy="3897630"/>
          </a:xfrm>
        </p:spPr>
        <p:txBody>
          <a:bodyPr/>
          <a:lstStyle>
            <a:lvl1pPr>
              <a:lnSpc>
                <a:spcPct val="85000"/>
              </a:lnSpc>
              <a:spcBef>
                <a:spcPts val="0"/>
              </a:spcBef>
              <a:spcAft>
                <a:spcPts val="4200"/>
              </a:spcAft>
              <a:defRPr sz="4200" b="0">
                <a:solidFill>
                  <a:schemeClr val="tx2"/>
                </a:solidFill>
                <a:latin typeface="+mj-lt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50" b="0">
                <a:solidFill>
                  <a:schemeClr val="tx1"/>
                </a:solidFill>
              </a:defRPr>
            </a:lvl2pPr>
            <a:lvl3pPr marL="0" indent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450" b="0">
                <a:solidFill>
                  <a:schemeClr val="tx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3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9C3ACAB3-CA36-4966-8A1D-076772D39D8D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461050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quote no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07989" y="1851760"/>
            <a:ext cx="7626350" cy="3897630"/>
          </a:xfrm>
        </p:spPr>
        <p:txBody>
          <a:bodyPr/>
          <a:lstStyle>
            <a:lvl1pPr>
              <a:lnSpc>
                <a:spcPct val="85000"/>
              </a:lnSpc>
              <a:spcBef>
                <a:spcPts val="0"/>
              </a:spcBef>
              <a:spcAft>
                <a:spcPts val="4200"/>
              </a:spcAft>
              <a:defRPr sz="4200" b="0">
                <a:solidFill>
                  <a:schemeClr val="tx2"/>
                </a:solidFill>
                <a:latin typeface="+mj-lt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50" b="0">
                <a:solidFill>
                  <a:schemeClr val="tx1"/>
                </a:solidFill>
              </a:defRPr>
            </a:lvl2pPr>
            <a:lvl3pPr marL="0" indent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450" b="0">
                <a:solidFill>
                  <a:schemeClr val="tx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C3ACAB3-CA36-4966-8A1D-076772D39D8D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411912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quote blue no imag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07989" y="1851760"/>
            <a:ext cx="7626350" cy="3897630"/>
          </a:xfrm>
        </p:spPr>
        <p:txBody>
          <a:bodyPr/>
          <a:lstStyle>
            <a:lvl1pPr>
              <a:lnSpc>
                <a:spcPct val="85000"/>
              </a:lnSpc>
              <a:spcBef>
                <a:spcPts val="0"/>
              </a:spcBef>
              <a:spcAft>
                <a:spcPts val="4200"/>
              </a:spcAft>
              <a:defRPr sz="4200" b="0">
                <a:solidFill>
                  <a:schemeClr val="tx2"/>
                </a:solidFill>
                <a:latin typeface="+mj-lt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50" b="0">
                <a:solidFill>
                  <a:schemeClr val="tx1"/>
                </a:solidFill>
              </a:defRPr>
            </a:lvl2pPr>
            <a:lvl3pPr marL="0" indent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450" b="0">
                <a:solidFill>
                  <a:schemeClr val="tx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C3ACAB3-CA36-4966-8A1D-076772D39D8D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299177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quote green no imag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07989" y="1851760"/>
            <a:ext cx="7626350" cy="3897630"/>
          </a:xfrm>
        </p:spPr>
        <p:txBody>
          <a:bodyPr/>
          <a:lstStyle>
            <a:lvl1pPr>
              <a:lnSpc>
                <a:spcPct val="85000"/>
              </a:lnSpc>
              <a:spcBef>
                <a:spcPts val="0"/>
              </a:spcBef>
              <a:spcAft>
                <a:spcPts val="4200"/>
              </a:spcAft>
              <a:defRPr sz="4200" b="0">
                <a:solidFill>
                  <a:schemeClr val="tx2"/>
                </a:solidFill>
                <a:latin typeface="+mj-lt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50" b="0">
                <a:solidFill>
                  <a:schemeClr val="tx1"/>
                </a:solidFill>
              </a:defRPr>
            </a:lvl2pPr>
            <a:lvl3pPr marL="0" indent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450" b="0">
                <a:solidFill>
                  <a:schemeClr val="tx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C3ACAB3-CA36-4966-8A1D-076772D39D8D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609818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quote yellow no imag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07989" y="1851760"/>
            <a:ext cx="7626350" cy="3897630"/>
          </a:xfrm>
        </p:spPr>
        <p:txBody>
          <a:bodyPr/>
          <a:lstStyle>
            <a:lvl1pPr>
              <a:lnSpc>
                <a:spcPct val="85000"/>
              </a:lnSpc>
              <a:spcBef>
                <a:spcPts val="0"/>
              </a:spcBef>
              <a:spcAft>
                <a:spcPts val="4200"/>
              </a:spcAft>
              <a:defRPr sz="4200" b="0">
                <a:solidFill>
                  <a:schemeClr val="tx2"/>
                </a:solidFill>
                <a:latin typeface="+mj-lt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50" b="0">
                <a:solidFill>
                  <a:schemeClr val="tx1"/>
                </a:solidFill>
              </a:defRPr>
            </a:lvl2pPr>
            <a:lvl3pPr marL="0" indent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450" b="0">
                <a:solidFill>
                  <a:schemeClr val="tx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C3ACAB3-CA36-4966-8A1D-076772D39D8D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743246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quote 3 lin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" hasCustomPrompt="1"/>
          </p:nvPr>
        </p:nvSpPr>
        <p:spPr>
          <a:xfrm>
            <a:off x="1300163" y="1494413"/>
            <a:ext cx="9596886" cy="3897630"/>
          </a:xfrm>
        </p:spPr>
        <p:txBody>
          <a:bodyPr anchor="ctr" anchorCtr="0"/>
          <a:lstStyle>
            <a:lvl1pPr algn="ctr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defRPr sz="5200" b="0">
                <a:solidFill>
                  <a:schemeClr val="tx2"/>
                </a:solidFill>
                <a:latin typeface="+mj-lt"/>
              </a:defRPr>
            </a:lvl1pPr>
            <a:lvl2pPr marL="0" indent="0" algn="ctr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200" b="0">
                <a:solidFill>
                  <a:schemeClr val="accent2"/>
                </a:solidFill>
                <a:latin typeface="+mj-lt"/>
              </a:defRPr>
            </a:lvl2pPr>
            <a:lvl3pPr marL="0" indent="0" algn="ctr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None/>
              <a:defRPr sz="6000" b="1">
                <a:solidFill>
                  <a:schemeClr val="tx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C3ACAB3-CA36-4966-8A1D-076772D39D8D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942235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quote 3 line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" hasCustomPrompt="1"/>
          </p:nvPr>
        </p:nvSpPr>
        <p:spPr>
          <a:xfrm>
            <a:off x="1300163" y="1494413"/>
            <a:ext cx="9596886" cy="3897630"/>
          </a:xfrm>
        </p:spPr>
        <p:txBody>
          <a:bodyPr anchor="ctr" anchorCtr="0"/>
          <a:lstStyle>
            <a:lvl1pPr algn="ctr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defRPr sz="5200" b="0">
                <a:solidFill>
                  <a:schemeClr val="accent2"/>
                </a:solidFill>
                <a:latin typeface="+mj-lt"/>
              </a:defRPr>
            </a:lvl1pPr>
            <a:lvl2pPr marL="0" indent="0" algn="ctr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200" b="0">
                <a:solidFill>
                  <a:schemeClr val="accent3"/>
                </a:solidFill>
                <a:latin typeface="+mj-lt"/>
              </a:defRPr>
            </a:lvl2pPr>
            <a:lvl3pPr marL="0" indent="0" algn="ctr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None/>
              <a:defRPr sz="6000" b="1">
                <a:solidFill>
                  <a:schemeClr val="tx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styles</a:t>
            </a:r>
          </a:p>
          <a:p>
            <a:pPr lvl="1"/>
            <a:r>
              <a:rPr lang="en-US" dirty="0"/>
              <a:t>Second level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C3ACAB3-CA36-4966-8A1D-076772D39D8D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616442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quote 3 line gree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" hasCustomPrompt="1"/>
          </p:nvPr>
        </p:nvSpPr>
        <p:spPr>
          <a:xfrm>
            <a:off x="1300163" y="1494413"/>
            <a:ext cx="9596886" cy="3897630"/>
          </a:xfrm>
        </p:spPr>
        <p:txBody>
          <a:bodyPr anchor="ctr" anchorCtr="0"/>
          <a:lstStyle>
            <a:lvl1pPr algn="ctr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defRPr sz="5200" b="0">
                <a:solidFill>
                  <a:schemeClr val="tx2"/>
                </a:solidFill>
                <a:latin typeface="+mj-lt"/>
              </a:defRPr>
            </a:lvl1pPr>
            <a:lvl2pPr marL="0" indent="0" algn="ctr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200" b="0">
                <a:solidFill>
                  <a:schemeClr val="bg1"/>
                </a:solidFill>
                <a:latin typeface="+mj-lt"/>
              </a:defRPr>
            </a:lvl2pPr>
            <a:lvl3pPr marL="0" indent="0" algn="ctr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None/>
              <a:defRPr sz="6000" b="1">
                <a:solidFill>
                  <a:schemeClr val="tx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styles</a:t>
            </a:r>
          </a:p>
          <a:p>
            <a:pPr lvl="1"/>
            <a:r>
              <a:rPr lang="en-US" dirty="0"/>
              <a:t>Second level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C3ACAB3-CA36-4966-8A1D-076772D39D8D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916972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7989" y="320400"/>
            <a:ext cx="11376024" cy="530938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C3ACAB3-CA36-4966-8A1D-076772D39D8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06799" y="1576388"/>
            <a:ext cx="11377213" cy="462280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07989" y="912555"/>
            <a:ext cx="11376023" cy="3600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400" b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6503666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3291682" y="1791523"/>
            <a:ext cx="5608637" cy="951679"/>
          </a:xfrm>
        </p:spPr>
        <p:txBody>
          <a:bodyPr anchor="b" anchorCtr="0"/>
          <a:lstStyle>
            <a:lvl1pPr algn="ctr">
              <a:lnSpc>
                <a:spcPct val="83000"/>
              </a:lnSpc>
              <a:defRPr sz="5200" b="1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Thank you</a:t>
            </a:r>
            <a:endParaRPr lang="en-GB" dirty="0"/>
          </a:p>
        </p:txBody>
      </p:sp>
      <p:sp>
        <p:nvSpPr>
          <p:cNvPr id="4" name="Text Placeholder 30"/>
          <p:cNvSpPr>
            <a:spLocks noGrp="1"/>
          </p:cNvSpPr>
          <p:nvPr>
            <p:ph type="body" sz="quarter" idx="11"/>
          </p:nvPr>
        </p:nvSpPr>
        <p:spPr>
          <a:xfrm>
            <a:off x="3291683" y="3028729"/>
            <a:ext cx="5695156" cy="2862483"/>
          </a:xfrm>
        </p:spPr>
        <p:txBody>
          <a:bodyPr/>
          <a:lstStyle>
            <a:lvl1pPr marL="0" indent="0" algn="ctr">
              <a:lnSpc>
                <a:spcPct val="85000"/>
              </a:lnSpc>
              <a:buFont typeface="Arial" panose="020B0604020202020204" pitchFamily="34" charset="0"/>
              <a:buNone/>
              <a:defRPr sz="2800" b="0">
                <a:solidFill>
                  <a:schemeClr val="accent3"/>
                </a:solidFill>
                <a:latin typeface="+mj-lt"/>
              </a:defRPr>
            </a:lvl1pPr>
            <a:lvl2pPr marL="0" indent="0" algn="ctr">
              <a:lnSpc>
                <a:spcPct val="85000"/>
              </a:lnSpc>
              <a:buFont typeface="Arial" panose="020B0604020202020204" pitchFamily="34" charset="0"/>
              <a:buNone/>
              <a:defRPr sz="2800" b="0">
                <a:solidFill>
                  <a:schemeClr val="tx1"/>
                </a:solidFill>
                <a:latin typeface="+mj-lt"/>
              </a:defRPr>
            </a:lvl2pPr>
            <a:lvl3pPr marL="0" indent="0" algn="ctr">
              <a:lnSpc>
                <a:spcPct val="85000"/>
              </a:lnSpc>
              <a:buNone/>
              <a:defRPr sz="2800" b="0">
                <a:solidFill>
                  <a:schemeClr val="accent2"/>
                </a:solidFill>
                <a:latin typeface="+mj-lt"/>
              </a:defRPr>
            </a:lvl3pPr>
            <a:lvl4pPr marL="0" indent="0" algn="ctr">
              <a:lnSpc>
                <a:spcPct val="85000"/>
              </a:lnSpc>
              <a:buNone/>
              <a:defRPr sz="2800" b="0">
                <a:solidFill>
                  <a:schemeClr val="accent3"/>
                </a:solidFill>
              </a:defRPr>
            </a:lvl4pPr>
            <a:lvl5pPr marL="0" indent="0" algn="ctr">
              <a:lnSpc>
                <a:spcPct val="85000"/>
              </a:lnSpc>
              <a:buNone/>
              <a:defRPr sz="28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8" name="Date Placeholder 2"/>
          <p:cNvSpPr txBox="1">
            <a:spLocks/>
          </p:cNvSpPr>
          <p:nvPr userDrawn="1"/>
        </p:nvSpPr>
        <p:spPr>
          <a:xfrm>
            <a:off x="4373451" y="6537675"/>
            <a:ext cx="3445099" cy="18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chemeClr val="tx2"/>
                </a:solidFill>
              </a:rPr>
              <a:t>Copyright © 2019 Mars, Incorporated — Confidential</a:t>
            </a:r>
            <a:endParaRPr lang="en-GB" dirty="0">
              <a:solidFill>
                <a:schemeClr val="tx2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384503-B088-4E82-86BD-4E307EB2E20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5364" y="458400"/>
            <a:ext cx="1701271" cy="101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6167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06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Copyright © 2019 Mars, Incorporated — Confidential</a:t>
            </a:r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C3ACAB3-CA36-4966-8A1D-076772D39D8D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7317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subtitle and 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7989" y="320400"/>
            <a:ext cx="11376024" cy="530938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C3ACAB3-CA36-4966-8A1D-076772D39D8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idx="12"/>
          </p:nvPr>
        </p:nvSpPr>
        <p:spPr>
          <a:xfrm>
            <a:off x="407987" y="735724"/>
            <a:ext cx="11376025" cy="504844"/>
          </a:xfrm>
        </p:spPr>
        <p:txBody>
          <a:bodyPr anchor="b"/>
          <a:lstStyle>
            <a:lvl1pPr marL="0" indent="0">
              <a:buNone/>
              <a:defRPr sz="2400" b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637738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07989" y="1293813"/>
            <a:ext cx="7564436" cy="4905374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tx2"/>
              </a:buClr>
              <a:buFont typeface="+mj-lt"/>
              <a:buNone/>
              <a:tabLst>
                <a:tab pos="10229850" algn="r"/>
              </a:tabLst>
              <a:defRPr sz="3200" b="0">
                <a:solidFill>
                  <a:schemeClr val="tx2"/>
                </a:solidFill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tx2"/>
              </a:buClr>
              <a:buFont typeface="+mj-lt"/>
              <a:buNone/>
              <a:tabLst>
                <a:tab pos="10229850" algn="r"/>
              </a:tabLst>
              <a:defRPr sz="3200">
                <a:solidFill>
                  <a:schemeClr val="accent2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tabLst>
                <a:tab pos="10229850" algn="r"/>
              </a:tabLst>
              <a:defRPr sz="2400">
                <a:solidFill>
                  <a:schemeClr val="tx1"/>
                </a:solidFill>
              </a:defRPr>
            </a:lvl3pPr>
            <a:lvl4pPr marL="0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tabLst>
                <a:tab pos="10229850" algn="r"/>
              </a:tabLst>
              <a:defRPr sz="2400">
                <a:solidFill>
                  <a:schemeClr val="accent1"/>
                </a:solidFill>
              </a:defRPr>
            </a:lvl4pPr>
            <a:lvl5pPr marL="0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tabLst>
                <a:tab pos="10229850" algn="r"/>
              </a:tabLst>
              <a:defRPr sz="24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C3ACAB3-CA36-4966-8A1D-076772D39D8D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013166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7989" y="1293813"/>
            <a:ext cx="7920000" cy="490537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C3ACAB3-CA36-4966-8A1D-076772D39D8D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68971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1362075" y="1356873"/>
            <a:ext cx="9467849" cy="2207217"/>
          </a:xfrm>
        </p:spPr>
        <p:txBody>
          <a:bodyPr anchor="b"/>
          <a:lstStyle>
            <a:lvl1pPr algn="ctr">
              <a:lnSpc>
                <a:spcPct val="83000"/>
              </a:lnSpc>
              <a:defRPr sz="5000" b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1" name="Subtitle 2"/>
          <p:cNvSpPr>
            <a:spLocks noGrp="1"/>
          </p:cNvSpPr>
          <p:nvPr>
            <p:ph type="subTitle" idx="1"/>
          </p:nvPr>
        </p:nvSpPr>
        <p:spPr>
          <a:xfrm>
            <a:off x="2314575" y="3998889"/>
            <a:ext cx="7562850" cy="929093"/>
          </a:xfrm>
        </p:spPr>
        <p:txBody>
          <a:bodyPr/>
          <a:lstStyle>
            <a:lvl1pPr marL="0" indent="0" algn="ctr">
              <a:buNone/>
              <a:defRPr sz="2800" b="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C3ACAB3-CA36-4966-8A1D-076772D39D8D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976670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Slid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1362075" y="1356873"/>
            <a:ext cx="9467849" cy="2207217"/>
          </a:xfrm>
        </p:spPr>
        <p:txBody>
          <a:bodyPr anchor="b"/>
          <a:lstStyle>
            <a:lvl1pPr algn="ctr">
              <a:lnSpc>
                <a:spcPct val="83000"/>
              </a:lnSpc>
              <a:defRPr sz="5000" b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1" name="Subtitle 2"/>
          <p:cNvSpPr>
            <a:spLocks noGrp="1"/>
          </p:cNvSpPr>
          <p:nvPr>
            <p:ph type="subTitle" idx="1"/>
          </p:nvPr>
        </p:nvSpPr>
        <p:spPr>
          <a:xfrm>
            <a:off x="2314575" y="3998889"/>
            <a:ext cx="7562850" cy="929093"/>
          </a:xfrm>
        </p:spPr>
        <p:txBody>
          <a:bodyPr/>
          <a:lstStyle>
            <a:lvl1pPr marL="0" indent="0" algn="ctr">
              <a:buNone/>
              <a:defRPr sz="2800" b="0">
                <a:solidFill>
                  <a:schemeClr val="tx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C3ACAB3-CA36-4966-8A1D-076772D39D8D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870898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Group 52" hidden="1"/>
          <p:cNvGrpSpPr/>
          <p:nvPr userDrawn="1"/>
        </p:nvGrpSpPr>
        <p:grpSpPr>
          <a:xfrm>
            <a:off x="500063" y="-209550"/>
            <a:ext cx="11191874" cy="108000"/>
            <a:chOff x="500063" y="-209550"/>
            <a:chExt cx="11191874" cy="476250"/>
          </a:xfrm>
        </p:grpSpPr>
        <p:cxnSp>
          <p:nvCxnSpPr>
            <p:cNvPr id="16" name="Straight Connector 15"/>
            <p:cNvCxnSpPr/>
            <p:nvPr userDrawn="1"/>
          </p:nvCxnSpPr>
          <p:spPr>
            <a:xfrm>
              <a:off x="500063" y="-209550"/>
              <a:ext cx="0" cy="4762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" name="Group 18"/>
            <p:cNvGrpSpPr/>
            <p:nvPr userDrawn="1"/>
          </p:nvGrpSpPr>
          <p:grpSpPr>
            <a:xfrm>
              <a:off x="1376693" y="-209550"/>
              <a:ext cx="61119" cy="476250"/>
              <a:chOff x="1366837" y="-209550"/>
              <a:chExt cx="61119" cy="476250"/>
            </a:xfrm>
          </p:grpSpPr>
          <p:cxnSp>
            <p:nvCxnSpPr>
              <p:cNvPr id="17" name="Straight Connector 16"/>
              <p:cNvCxnSpPr/>
              <p:nvPr userDrawn="1"/>
            </p:nvCxnSpPr>
            <p:spPr>
              <a:xfrm>
                <a:off x="1366837" y="-209550"/>
                <a:ext cx="0" cy="476250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/>
              <p:nvPr userDrawn="1"/>
            </p:nvCxnSpPr>
            <p:spPr>
              <a:xfrm>
                <a:off x="1427956" y="-209550"/>
                <a:ext cx="0" cy="476250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" name="Group 19"/>
            <p:cNvGrpSpPr/>
            <p:nvPr userDrawn="1"/>
          </p:nvGrpSpPr>
          <p:grpSpPr>
            <a:xfrm>
              <a:off x="2314442" y="-209550"/>
              <a:ext cx="61119" cy="476250"/>
              <a:chOff x="1366837" y="-209550"/>
              <a:chExt cx="61119" cy="476250"/>
            </a:xfrm>
          </p:grpSpPr>
          <p:cxnSp>
            <p:nvCxnSpPr>
              <p:cNvPr id="21" name="Straight Connector 20"/>
              <p:cNvCxnSpPr/>
              <p:nvPr userDrawn="1"/>
            </p:nvCxnSpPr>
            <p:spPr>
              <a:xfrm>
                <a:off x="1366837" y="-209550"/>
                <a:ext cx="0" cy="476250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 userDrawn="1"/>
            </p:nvCxnSpPr>
            <p:spPr>
              <a:xfrm>
                <a:off x="1427956" y="-209550"/>
                <a:ext cx="0" cy="476250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" name="Group 22"/>
            <p:cNvGrpSpPr/>
            <p:nvPr userDrawn="1"/>
          </p:nvGrpSpPr>
          <p:grpSpPr>
            <a:xfrm>
              <a:off x="3252191" y="-209550"/>
              <a:ext cx="61119" cy="476250"/>
              <a:chOff x="1366837" y="-209550"/>
              <a:chExt cx="61119" cy="476250"/>
            </a:xfrm>
          </p:grpSpPr>
          <p:cxnSp>
            <p:nvCxnSpPr>
              <p:cNvPr id="24" name="Straight Connector 23"/>
              <p:cNvCxnSpPr/>
              <p:nvPr userDrawn="1"/>
            </p:nvCxnSpPr>
            <p:spPr>
              <a:xfrm>
                <a:off x="1366837" y="-209550"/>
                <a:ext cx="0" cy="476250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 userDrawn="1"/>
            </p:nvCxnSpPr>
            <p:spPr>
              <a:xfrm>
                <a:off x="1427956" y="-209550"/>
                <a:ext cx="0" cy="476250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Group 25"/>
            <p:cNvGrpSpPr/>
            <p:nvPr userDrawn="1"/>
          </p:nvGrpSpPr>
          <p:grpSpPr>
            <a:xfrm>
              <a:off x="4189940" y="-209550"/>
              <a:ext cx="61119" cy="476250"/>
              <a:chOff x="1366837" y="-209550"/>
              <a:chExt cx="61119" cy="476250"/>
            </a:xfrm>
          </p:grpSpPr>
          <p:cxnSp>
            <p:nvCxnSpPr>
              <p:cNvPr id="27" name="Straight Connector 26"/>
              <p:cNvCxnSpPr/>
              <p:nvPr userDrawn="1"/>
            </p:nvCxnSpPr>
            <p:spPr>
              <a:xfrm>
                <a:off x="1366837" y="-209550"/>
                <a:ext cx="0" cy="476250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 userDrawn="1"/>
            </p:nvCxnSpPr>
            <p:spPr>
              <a:xfrm>
                <a:off x="1427956" y="-209550"/>
                <a:ext cx="0" cy="476250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9" name="Group 28"/>
            <p:cNvGrpSpPr/>
            <p:nvPr userDrawn="1"/>
          </p:nvGrpSpPr>
          <p:grpSpPr>
            <a:xfrm>
              <a:off x="5127689" y="-209550"/>
              <a:ext cx="61119" cy="476250"/>
              <a:chOff x="1366837" y="-209550"/>
              <a:chExt cx="61119" cy="476250"/>
            </a:xfrm>
          </p:grpSpPr>
          <p:cxnSp>
            <p:nvCxnSpPr>
              <p:cNvPr id="30" name="Straight Connector 29"/>
              <p:cNvCxnSpPr/>
              <p:nvPr userDrawn="1"/>
            </p:nvCxnSpPr>
            <p:spPr>
              <a:xfrm>
                <a:off x="1366837" y="-209550"/>
                <a:ext cx="0" cy="476250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 userDrawn="1"/>
            </p:nvCxnSpPr>
            <p:spPr>
              <a:xfrm>
                <a:off x="1427956" y="-209550"/>
                <a:ext cx="0" cy="476250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2" name="Group 31"/>
            <p:cNvGrpSpPr/>
            <p:nvPr userDrawn="1"/>
          </p:nvGrpSpPr>
          <p:grpSpPr>
            <a:xfrm>
              <a:off x="6065438" y="-209550"/>
              <a:ext cx="61119" cy="476250"/>
              <a:chOff x="1366837" y="-209550"/>
              <a:chExt cx="61119" cy="476250"/>
            </a:xfrm>
          </p:grpSpPr>
          <p:cxnSp>
            <p:nvCxnSpPr>
              <p:cNvPr id="33" name="Straight Connector 32"/>
              <p:cNvCxnSpPr/>
              <p:nvPr userDrawn="1"/>
            </p:nvCxnSpPr>
            <p:spPr>
              <a:xfrm>
                <a:off x="1366837" y="-209550"/>
                <a:ext cx="0" cy="476250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 userDrawn="1"/>
            </p:nvCxnSpPr>
            <p:spPr>
              <a:xfrm>
                <a:off x="1427956" y="-209550"/>
                <a:ext cx="0" cy="476250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5" name="Group 34"/>
            <p:cNvGrpSpPr/>
            <p:nvPr userDrawn="1"/>
          </p:nvGrpSpPr>
          <p:grpSpPr>
            <a:xfrm>
              <a:off x="7003187" y="-209550"/>
              <a:ext cx="61119" cy="476250"/>
              <a:chOff x="1366837" y="-209550"/>
              <a:chExt cx="61119" cy="476250"/>
            </a:xfrm>
          </p:grpSpPr>
          <p:cxnSp>
            <p:nvCxnSpPr>
              <p:cNvPr id="36" name="Straight Connector 35"/>
              <p:cNvCxnSpPr/>
              <p:nvPr userDrawn="1"/>
            </p:nvCxnSpPr>
            <p:spPr>
              <a:xfrm>
                <a:off x="1366837" y="-209550"/>
                <a:ext cx="0" cy="476250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 userDrawn="1"/>
            </p:nvCxnSpPr>
            <p:spPr>
              <a:xfrm>
                <a:off x="1427956" y="-209550"/>
                <a:ext cx="0" cy="476250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8" name="Group 37"/>
            <p:cNvGrpSpPr/>
            <p:nvPr userDrawn="1"/>
          </p:nvGrpSpPr>
          <p:grpSpPr>
            <a:xfrm>
              <a:off x="7940936" y="-209550"/>
              <a:ext cx="61119" cy="476250"/>
              <a:chOff x="1366837" y="-209550"/>
              <a:chExt cx="61119" cy="476250"/>
            </a:xfrm>
          </p:grpSpPr>
          <p:cxnSp>
            <p:nvCxnSpPr>
              <p:cNvPr id="39" name="Straight Connector 38"/>
              <p:cNvCxnSpPr/>
              <p:nvPr userDrawn="1"/>
            </p:nvCxnSpPr>
            <p:spPr>
              <a:xfrm>
                <a:off x="1366837" y="-209550"/>
                <a:ext cx="0" cy="476250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/>
              <p:nvPr userDrawn="1"/>
            </p:nvCxnSpPr>
            <p:spPr>
              <a:xfrm>
                <a:off x="1427956" y="-209550"/>
                <a:ext cx="0" cy="476250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1" name="Group 40"/>
            <p:cNvGrpSpPr/>
            <p:nvPr userDrawn="1"/>
          </p:nvGrpSpPr>
          <p:grpSpPr>
            <a:xfrm>
              <a:off x="8878685" y="-209550"/>
              <a:ext cx="61119" cy="476250"/>
              <a:chOff x="1366837" y="-209550"/>
              <a:chExt cx="61119" cy="476250"/>
            </a:xfrm>
          </p:grpSpPr>
          <p:cxnSp>
            <p:nvCxnSpPr>
              <p:cNvPr id="42" name="Straight Connector 41"/>
              <p:cNvCxnSpPr/>
              <p:nvPr userDrawn="1"/>
            </p:nvCxnSpPr>
            <p:spPr>
              <a:xfrm>
                <a:off x="1366837" y="-209550"/>
                <a:ext cx="0" cy="476250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 userDrawn="1"/>
            </p:nvCxnSpPr>
            <p:spPr>
              <a:xfrm>
                <a:off x="1427956" y="-209550"/>
                <a:ext cx="0" cy="476250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4" name="Group 43"/>
            <p:cNvGrpSpPr/>
            <p:nvPr userDrawn="1"/>
          </p:nvGrpSpPr>
          <p:grpSpPr>
            <a:xfrm>
              <a:off x="9816434" y="-209550"/>
              <a:ext cx="61119" cy="476250"/>
              <a:chOff x="1366837" y="-209550"/>
              <a:chExt cx="61119" cy="476250"/>
            </a:xfrm>
          </p:grpSpPr>
          <p:cxnSp>
            <p:nvCxnSpPr>
              <p:cNvPr id="45" name="Straight Connector 44"/>
              <p:cNvCxnSpPr/>
              <p:nvPr userDrawn="1"/>
            </p:nvCxnSpPr>
            <p:spPr>
              <a:xfrm>
                <a:off x="1366837" y="-209550"/>
                <a:ext cx="0" cy="476250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 userDrawn="1"/>
            </p:nvCxnSpPr>
            <p:spPr>
              <a:xfrm>
                <a:off x="1427956" y="-209550"/>
                <a:ext cx="0" cy="476250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7" name="Group 46"/>
            <p:cNvGrpSpPr/>
            <p:nvPr userDrawn="1"/>
          </p:nvGrpSpPr>
          <p:grpSpPr>
            <a:xfrm>
              <a:off x="10754183" y="-209550"/>
              <a:ext cx="61119" cy="476250"/>
              <a:chOff x="1366837" y="-209550"/>
              <a:chExt cx="61119" cy="476250"/>
            </a:xfrm>
          </p:grpSpPr>
          <p:cxnSp>
            <p:nvCxnSpPr>
              <p:cNvPr id="48" name="Straight Connector 47"/>
              <p:cNvCxnSpPr/>
              <p:nvPr userDrawn="1"/>
            </p:nvCxnSpPr>
            <p:spPr>
              <a:xfrm>
                <a:off x="1366837" y="-209550"/>
                <a:ext cx="0" cy="476250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 userDrawn="1"/>
            </p:nvCxnSpPr>
            <p:spPr>
              <a:xfrm>
                <a:off x="1427956" y="-209550"/>
                <a:ext cx="0" cy="476250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1" name="Straight Connector 50"/>
            <p:cNvCxnSpPr/>
            <p:nvPr userDrawn="1"/>
          </p:nvCxnSpPr>
          <p:spPr>
            <a:xfrm>
              <a:off x="11691937" y="-209550"/>
              <a:ext cx="0" cy="4762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07989" y="320400"/>
            <a:ext cx="11376024" cy="86692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7989" y="1296000"/>
            <a:ext cx="11376024" cy="490318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GB" dirty="0"/>
              <a:t>Six</a:t>
            </a:r>
          </a:p>
          <a:p>
            <a:pPr lvl="6"/>
            <a:r>
              <a:rPr lang="en-GB" dirty="0"/>
              <a:t>Seven</a:t>
            </a:r>
          </a:p>
          <a:p>
            <a:pPr lvl="7"/>
            <a:r>
              <a:rPr lang="en-GB" dirty="0"/>
              <a:t>Eight</a:t>
            </a:r>
          </a:p>
          <a:p>
            <a:pPr lvl="8"/>
            <a:r>
              <a:rPr lang="en-GB" dirty="0"/>
              <a:t>Nine</a:t>
            </a:r>
          </a:p>
        </p:txBody>
      </p:sp>
      <p:sp>
        <p:nvSpPr>
          <p:cNvPr id="11" name="Freeform 5"/>
          <p:cNvSpPr>
            <a:spLocks noEditPoints="1"/>
          </p:cNvSpPr>
          <p:nvPr userDrawn="1"/>
        </p:nvSpPr>
        <p:spPr bwMode="auto">
          <a:xfrm>
            <a:off x="407988" y="6462760"/>
            <a:ext cx="709613" cy="200025"/>
          </a:xfrm>
          <a:custGeom>
            <a:avLst/>
            <a:gdLst>
              <a:gd name="T0" fmla="*/ 8081 w 20873"/>
              <a:gd name="T1" fmla="*/ 152 h 5902"/>
              <a:gd name="T2" fmla="*/ 6910 w 20873"/>
              <a:gd name="T3" fmla="*/ 5803 h 5902"/>
              <a:gd name="T4" fmla="*/ 9110 w 20873"/>
              <a:gd name="T5" fmla="*/ 5146 h 5902"/>
              <a:gd name="T6" fmla="*/ 10887 w 20873"/>
              <a:gd name="T7" fmla="*/ 5803 h 5902"/>
              <a:gd name="T8" fmla="*/ 8257 w 20873"/>
              <a:gd name="T9" fmla="*/ 11 h 5902"/>
              <a:gd name="T10" fmla="*/ 8142 w 20873"/>
              <a:gd name="T11" fmla="*/ 2773 h 5902"/>
              <a:gd name="T12" fmla="*/ 7585 w 20873"/>
              <a:gd name="T13" fmla="*/ 4144 h 5902"/>
              <a:gd name="T14" fmla="*/ 15441 w 20873"/>
              <a:gd name="T15" fmla="*/ 1786 h 5902"/>
              <a:gd name="T16" fmla="*/ 13224 w 20873"/>
              <a:gd name="T17" fmla="*/ 97 h 5902"/>
              <a:gd name="T18" fmla="*/ 11378 w 20873"/>
              <a:gd name="T19" fmla="*/ 5803 h 5902"/>
              <a:gd name="T20" fmla="*/ 12742 w 20873"/>
              <a:gd name="T21" fmla="*/ 3679 h 5902"/>
              <a:gd name="T22" fmla="*/ 14050 w 20873"/>
              <a:gd name="T23" fmla="*/ 4317 h 5902"/>
              <a:gd name="T24" fmla="*/ 15999 w 20873"/>
              <a:gd name="T25" fmla="*/ 5803 h 5902"/>
              <a:gd name="T26" fmla="*/ 14666 w 20873"/>
              <a:gd name="T27" fmla="*/ 3172 h 5902"/>
              <a:gd name="T28" fmla="*/ 13033 w 20873"/>
              <a:gd name="T29" fmla="*/ 2639 h 5902"/>
              <a:gd name="T30" fmla="*/ 12742 w 20873"/>
              <a:gd name="T31" fmla="*/ 1118 h 5902"/>
              <a:gd name="T32" fmla="*/ 13793 w 20873"/>
              <a:gd name="T33" fmla="*/ 1284 h 5902"/>
              <a:gd name="T34" fmla="*/ 13794 w 20873"/>
              <a:gd name="T35" fmla="*/ 2472 h 5902"/>
              <a:gd name="T36" fmla="*/ 250 w 20873"/>
              <a:gd name="T37" fmla="*/ 197 h 5902"/>
              <a:gd name="T38" fmla="*/ 0 w 20873"/>
              <a:gd name="T39" fmla="*/ 5803 h 5902"/>
              <a:gd name="T40" fmla="*/ 1191 w 20873"/>
              <a:gd name="T41" fmla="*/ 3066 h 5902"/>
              <a:gd name="T42" fmla="*/ 3944 w 20873"/>
              <a:gd name="T43" fmla="*/ 3066 h 5902"/>
              <a:gd name="T44" fmla="*/ 5135 w 20873"/>
              <a:gd name="T45" fmla="*/ 5803 h 5902"/>
              <a:gd name="T46" fmla="*/ 4885 w 20873"/>
              <a:gd name="T47" fmla="*/ 197 h 5902"/>
              <a:gd name="T48" fmla="*/ 20246 w 20873"/>
              <a:gd name="T49" fmla="*/ 2956 h 5902"/>
              <a:gd name="T50" fmla="*/ 17923 w 20873"/>
              <a:gd name="T51" fmla="*/ 1423 h 5902"/>
              <a:gd name="T52" fmla="*/ 19738 w 20873"/>
              <a:gd name="T53" fmla="*/ 1597 h 5902"/>
              <a:gd name="T54" fmla="*/ 18553 w 20873"/>
              <a:gd name="T55" fmla="*/ 0 h 5902"/>
              <a:gd name="T56" fmla="*/ 16806 w 20873"/>
              <a:gd name="T57" fmla="*/ 2634 h 5902"/>
              <a:gd name="T58" fmla="*/ 19231 w 20873"/>
              <a:gd name="T59" fmla="*/ 4464 h 5902"/>
              <a:gd name="T60" fmla="*/ 17141 w 20873"/>
              <a:gd name="T61" fmla="*/ 4160 h 5902"/>
              <a:gd name="T62" fmla="*/ 18573 w 20873"/>
              <a:gd name="T63" fmla="*/ 5902 h 5902"/>
              <a:gd name="T64" fmla="*/ 20246 w 20873"/>
              <a:gd name="T65" fmla="*/ 2956 h 59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0873" h="5902">
                <a:moveTo>
                  <a:pt x="8257" y="11"/>
                </a:moveTo>
                <a:cubicBezTo>
                  <a:pt x="8160" y="11"/>
                  <a:pt x="8117" y="69"/>
                  <a:pt x="8081" y="152"/>
                </a:cubicBezTo>
                <a:cubicBezTo>
                  <a:pt x="5817" y="5389"/>
                  <a:pt x="5627" y="5803"/>
                  <a:pt x="5627" y="5803"/>
                </a:cubicBezTo>
                <a:cubicBezTo>
                  <a:pt x="6910" y="5803"/>
                  <a:pt x="6910" y="5803"/>
                  <a:pt x="6910" y="5803"/>
                </a:cubicBezTo>
                <a:cubicBezTo>
                  <a:pt x="7177" y="5146"/>
                  <a:pt x="7177" y="5146"/>
                  <a:pt x="7177" y="5146"/>
                </a:cubicBezTo>
                <a:cubicBezTo>
                  <a:pt x="9110" y="5146"/>
                  <a:pt x="9110" y="5146"/>
                  <a:pt x="9110" y="5146"/>
                </a:cubicBezTo>
                <a:cubicBezTo>
                  <a:pt x="9378" y="5803"/>
                  <a:pt x="9378" y="5803"/>
                  <a:pt x="9378" y="5803"/>
                </a:cubicBezTo>
                <a:cubicBezTo>
                  <a:pt x="10887" y="5803"/>
                  <a:pt x="10887" y="5803"/>
                  <a:pt x="10887" y="5803"/>
                </a:cubicBezTo>
                <a:cubicBezTo>
                  <a:pt x="10887" y="5803"/>
                  <a:pt x="10758" y="5534"/>
                  <a:pt x="8433" y="152"/>
                </a:cubicBezTo>
                <a:cubicBezTo>
                  <a:pt x="8397" y="69"/>
                  <a:pt x="8354" y="11"/>
                  <a:pt x="8257" y="11"/>
                </a:cubicBezTo>
                <a:moveTo>
                  <a:pt x="7585" y="4144"/>
                </a:moveTo>
                <a:cubicBezTo>
                  <a:pt x="8142" y="2773"/>
                  <a:pt x="8142" y="2773"/>
                  <a:pt x="8142" y="2773"/>
                </a:cubicBezTo>
                <a:cubicBezTo>
                  <a:pt x="8701" y="4144"/>
                  <a:pt x="8701" y="4144"/>
                  <a:pt x="8701" y="4144"/>
                </a:cubicBezTo>
                <a:lnTo>
                  <a:pt x="7585" y="4144"/>
                </a:lnTo>
                <a:close/>
                <a:moveTo>
                  <a:pt x="14666" y="3172"/>
                </a:moveTo>
                <a:cubicBezTo>
                  <a:pt x="15107" y="2908"/>
                  <a:pt x="15441" y="2447"/>
                  <a:pt x="15441" y="1786"/>
                </a:cubicBezTo>
                <a:cubicBezTo>
                  <a:pt x="15441" y="1267"/>
                  <a:pt x="15234" y="839"/>
                  <a:pt x="14874" y="550"/>
                </a:cubicBezTo>
                <a:cubicBezTo>
                  <a:pt x="14509" y="256"/>
                  <a:pt x="14087" y="97"/>
                  <a:pt x="13224" y="97"/>
                </a:cubicBezTo>
                <a:cubicBezTo>
                  <a:pt x="11378" y="97"/>
                  <a:pt x="11378" y="97"/>
                  <a:pt x="11378" y="97"/>
                </a:cubicBezTo>
                <a:cubicBezTo>
                  <a:pt x="11378" y="5803"/>
                  <a:pt x="11378" y="5803"/>
                  <a:pt x="11378" y="5803"/>
                </a:cubicBezTo>
                <a:cubicBezTo>
                  <a:pt x="12742" y="5803"/>
                  <a:pt x="12742" y="5803"/>
                  <a:pt x="12742" y="5803"/>
                </a:cubicBezTo>
                <a:cubicBezTo>
                  <a:pt x="12742" y="3679"/>
                  <a:pt x="12742" y="3679"/>
                  <a:pt x="12742" y="3679"/>
                </a:cubicBezTo>
                <a:cubicBezTo>
                  <a:pt x="13165" y="3679"/>
                  <a:pt x="13165" y="3679"/>
                  <a:pt x="13165" y="3679"/>
                </a:cubicBezTo>
                <a:cubicBezTo>
                  <a:pt x="13625" y="3679"/>
                  <a:pt x="13857" y="3854"/>
                  <a:pt x="14050" y="4317"/>
                </a:cubicBezTo>
                <a:cubicBezTo>
                  <a:pt x="14213" y="4709"/>
                  <a:pt x="14328" y="5174"/>
                  <a:pt x="14478" y="5803"/>
                </a:cubicBezTo>
                <a:cubicBezTo>
                  <a:pt x="15999" y="5803"/>
                  <a:pt x="15999" y="5803"/>
                  <a:pt x="15999" y="5803"/>
                </a:cubicBezTo>
                <a:cubicBezTo>
                  <a:pt x="15783" y="5156"/>
                  <a:pt x="15675" y="4850"/>
                  <a:pt x="15513" y="4394"/>
                </a:cubicBezTo>
                <a:cubicBezTo>
                  <a:pt x="15291" y="3770"/>
                  <a:pt x="15022" y="3386"/>
                  <a:pt x="14666" y="3172"/>
                </a:cubicBezTo>
                <a:moveTo>
                  <a:pt x="13794" y="2472"/>
                </a:moveTo>
                <a:cubicBezTo>
                  <a:pt x="13629" y="2599"/>
                  <a:pt x="13416" y="2639"/>
                  <a:pt x="13033" y="2639"/>
                </a:cubicBezTo>
                <a:cubicBezTo>
                  <a:pt x="12742" y="2639"/>
                  <a:pt x="12742" y="2639"/>
                  <a:pt x="12742" y="2639"/>
                </a:cubicBezTo>
                <a:cubicBezTo>
                  <a:pt x="12742" y="2639"/>
                  <a:pt x="12739" y="1118"/>
                  <a:pt x="12742" y="1118"/>
                </a:cubicBezTo>
                <a:cubicBezTo>
                  <a:pt x="13033" y="1118"/>
                  <a:pt x="13033" y="1118"/>
                  <a:pt x="13033" y="1118"/>
                </a:cubicBezTo>
                <a:cubicBezTo>
                  <a:pt x="13433" y="1118"/>
                  <a:pt x="13632" y="1162"/>
                  <a:pt x="13793" y="1284"/>
                </a:cubicBezTo>
                <a:cubicBezTo>
                  <a:pt x="13977" y="1424"/>
                  <a:pt x="14059" y="1634"/>
                  <a:pt x="14059" y="1877"/>
                </a:cubicBezTo>
                <a:cubicBezTo>
                  <a:pt x="14059" y="2142"/>
                  <a:pt x="13967" y="2337"/>
                  <a:pt x="13794" y="2472"/>
                </a:cubicBezTo>
                <a:moveTo>
                  <a:pt x="2567" y="2515"/>
                </a:moveTo>
                <a:cubicBezTo>
                  <a:pt x="250" y="197"/>
                  <a:pt x="250" y="197"/>
                  <a:pt x="250" y="197"/>
                </a:cubicBezTo>
                <a:cubicBezTo>
                  <a:pt x="180" y="128"/>
                  <a:pt x="110" y="79"/>
                  <a:pt x="0" y="79"/>
                </a:cubicBezTo>
                <a:cubicBezTo>
                  <a:pt x="0" y="5803"/>
                  <a:pt x="0" y="5803"/>
                  <a:pt x="0" y="5803"/>
                </a:cubicBezTo>
                <a:cubicBezTo>
                  <a:pt x="1191" y="5803"/>
                  <a:pt x="1191" y="5803"/>
                  <a:pt x="1191" y="5803"/>
                </a:cubicBezTo>
                <a:cubicBezTo>
                  <a:pt x="1191" y="3066"/>
                  <a:pt x="1191" y="3066"/>
                  <a:pt x="1191" y="3066"/>
                </a:cubicBezTo>
                <a:cubicBezTo>
                  <a:pt x="2567" y="4442"/>
                  <a:pt x="2567" y="4442"/>
                  <a:pt x="2567" y="4442"/>
                </a:cubicBezTo>
                <a:cubicBezTo>
                  <a:pt x="3944" y="3066"/>
                  <a:pt x="3944" y="3066"/>
                  <a:pt x="3944" y="3066"/>
                </a:cubicBezTo>
                <a:cubicBezTo>
                  <a:pt x="3944" y="5803"/>
                  <a:pt x="3944" y="5803"/>
                  <a:pt x="3944" y="5803"/>
                </a:cubicBezTo>
                <a:cubicBezTo>
                  <a:pt x="5135" y="5803"/>
                  <a:pt x="5135" y="5803"/>
                  <a:pt x="5135" y="5803"/>
                </a:cubicBezTo>
                <a:cubicBezTo>
                  <a:pt x="5135" y="79"/>
                  <a:pt x="5135" y="79"/>
                  <a:pt x="5135" y="79"/>
                </a:cubicBezTo>
                <a:cubicBezTo>
                  <a:pt x="5025" y="79"/>
                  <a:pt x="4955" y="128"/>
                  <a:pt x="4885" y="197"/>
                </a:cubicBezTo>
                <a:lnTo>
                  <a:pt x="2567" y="2515"/>
                </a:lnTo>
                <a:close/>
                <a:moveTo>
                  <a:pt x="20246" y="2956"/>
                </a:moveTo>
                <a:cubicBezTo>
                  <a:pt x="19638" y="2378"/>
                  <a:pt x="18535" y="2279"/>
                  <a:pt x="18099" y="1939"/>
                </a:cubicBezTo>
                <a:cubicBezTo>
                  <a:pt x="17928" y="1806"/>
                  <a:pt x="17867" y="1610"/>
                  <a:pt x="17923" y="1423"/>
                </a:cubicBezTo>
                <a:cubicBezTo>
                  <a:pt x="17992" y="1191"/>
                  <a:pt x="18223" y="1039"/>
                  <a:pt x="18562" y="1039"/>
                </a:cubicBezTo>
                <a:cubicBezTo>
                  <a:pt x="19029" y="1039"/>
                  <a:pt x="19448" y="1252"/>
                  <a:pt x="19738" y="1597"/>
                </a:cubicBezTo>
                <a:cubicBezTo>
                  <a:pt x="20517" y="782"/>
                  <a:pt x="20517" y="782"/>
                  <a:pt x="20517" y="782"/>
                </a:cubicBezTo>
                <a:cubicBezTo>
                  <a:pt x="20058" y="294"/>
                  <a:pt x="19325" y="0"/>
                  <a:pt x="18553" y="0"/>
                </a:cubicBezTo>
                <a:cubicBezTo>
                  <a:pt x="17653" y="0"/>
                  <a:pt x="16974" y="435"/>
                  <a:pt x="16671" y="1129"/>
                </a:cubicBezTo>
                <a:cubicBezTo>
                  <a:pt x="16436" y="1668"/>
                  <a:pt x="16517" y="2230"/>
                  <a:pt x="16806" y="2634"/>
                </a:cubicBezTo>
                <a:cubicBezTo>
                  <a:pt x="17365" y="3416"/>
                  <a:pt x="18545" y="3440"/>
                  <a:pt x="19056" y="3841"/>
                </a:cubicBezTo>
                <a:cubicBezTo>
                  <a:pt x="19238" y="3984"/>
                  <a:pt x="19340" y="4215"/>
                  <a:pt x="19231" y="4464"/>
                </a:cubicBezTo>
                <a:cubicBezTo>
                  <a:pt x="19137" y="4682"/>
                  <a:pt x="18900" y="4830"/>
                  <a:pt x="18512" y="4840"/>
                </a:cubicBezTo>
                <a:cubicBezTo>
                  <a:pt x="17974" y="4853"/>
                  <a:pt x="17494" y="4601"/>
                  <a:pt x="17141" y="4160"/>
                </a:cubicBezTo>
                <a:cubicBezTo>
                  <a:pt x="16361" y="4976"/>
                  <a:pt x="16361" y="4976"/>
                  <a:pt x="16361" y="4976"/>
                </a:cubicBezTo>
                <a:cubicBezTo>
                  <a:pt x="16877" y="5601"/>
                  <a:pt x="17645" y="5902"/>
                  <a:pt x="18573" y="5902"/>
                </a:cubicBezTo>
                <a:cubicBezTo>
                  <a:pt x="19475" y="5902"/>
                  <a:pt x="20267" y="5551"/>
                  <a:pt x="20590" y="4803"/>
                </a:cubicBezTo>
                <a:cubicBezTo>
                  <a:pt x="20873" y="4149"/>
                  <a:pt x="20771" y="3454"/>
                  <a:pt x="20246" y="2956"/>
                </a:cubicBezTo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5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17250" y="6537675"/>
            <a:ext cx="766763" cy="18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9C3ACAB3-CA36-4966-8A1D-076772D39D8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55" name="Date Placeholder 3"/>
          <p:cNvSpPr txBox="1">
            <a:spLocks/>
          </p:cNvSpPr>
          <p:nvPr userDrawn="1"/>
        </p:nvSpPr>
        <p:spPr>
          <a:xfrm>
            <a:off x="6516000" y="6537675"/>
            <a:ext cx="3445099" cy="180000"/>
          </a:xfrm>
          <a:prstGeom prst="rect">
            <a:avLst/>
          </a:prstGeom>
        </p:spPr>
        <p:txBody>
          <a:bodyPr lIns="0" tIns="0" rIns="0" bIns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>
                <a:latin typeface="+mn-lt"/>
              </a:rPr>
              <a:t>Copyright © 2019 Mars, Incorporated — Confidential</a:t>
            </a:r>
            <a:endParaRPr lang="en-GB" sz="1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78114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68" r:id="rId2"/>
    <p:sldLayoutId id="2147483710" r:id="rId3"/>
    <p:sldLayoutId id="2147483794" r:id="rId4"/>
    <p:sldLayoutId id="2147483799" r:id="rId5"/>
    <p:sldLayoutId id="2147483772" r:id="rId6"/>
    <p:sldLayoutId id="2147483712" r:id="rId7"/>
    <p:sldLayoutId id="2147483746" r:id="rId8"/>
    <p:sldLayoutId id="2147483770" r:id="rId9"/>
    <p:sldLayoutId id="2147483771" r:id="rId10"/>
    <p:sldLayoutId id="2147483807" r:id="rId11"/>
    <p:sldLayoutId id="2147483715" r:id="rId12"/>
    <p:sldLayoutId id="2147483790" r:id="rId13"/>
    <p:sldLayoutId id="2147483798" r:id="rId14"/>
    <p:sldLayoutId id="2147483778" r:id="rId15"/>
    <p:sldLayoutId id="2147483789" r:id="rId16"/>
    <p:sldLayoutId id="2147483766" r:id="rId17"/>
    <p:sldLayoutId id="2147483773" r:id="rId18"/>
    <p:sldLayoutId id="2147483788" r:id="rId19"/>
    <p:sldLayoutId id="2147483721" r:id="rId20"/>
    <p:sldLayoutId id="2147483722" r:id="rId21"/>
    <p:sldLayoutId id="2147483801" r:id="rId22"/>
    <p:sldLayoutId id="2147483802" r:id="rId23"/>
    <p:sldLayoutId id="2147483803" r:id="rId24"/>
    <p:sldLayoutId id="2147483804" r:id="rId25"/>
    <p:sldLayoutId id="2147483805" r:id="rId26"/>
    <p:sldLayoutId id="2147483806" r:id="rId27"/>
    <p:sldLayoutId id="2147483791" r:id="rId28"/>
    <p:sldLayoutId id="2147483800" r:id="rId29"/>
    <p:sldLayoutId id="2147483787" r:id="rId30"/>
    <p:sldLayoutId id="2147483719" r:id="rId31"/>
    <p:sldLayoutId id="2147483777" r:id="rId32"/>
    <p:sldLayoutId id="2147483779" r:id="rId33"/>
    <p:sldLayoutId id="2147483780" r:id="rId34"/>
    <p:sldLayoutId id="2147483781" r:id="rId35"/>
    <p:sldLayoutId id="2147483782" r:id="rId36"/>
    <p:sldLayoutId id="2147483783" r:id="rId37"/>
    <p:sldLayoutId id="2147483785" r:id="rId38"/>
    <p:sldLayoutId id="2147483784" r:id="rId39"/>
    <p:sldLayoutId id="2147483750" r:id="rId40"/>
    <p:sldLayoutId id="2147483808" r:id="rId41"/>
  </p:sldLayoutIdLst>
  <p:hf hdr="0" ftr="0" dt="0"/>
  <p:txStyles>
    <p:titleStyle>
      <a:lvl1pPr algn="l" defTabSz="914400" rtl="0" eaLnBrk="1" latinLnBrk="0" hangingPunct="1">
        <a:lnSpc>
          <a:spcPct val="83000"/>
        </a:lnSpc>
        <a:spcBef>
          <a:spcPct val="0"/>
        </a:spcBef>
        <a:buNone/>
        <a:defRPr sz="3000" b="0" i="0" kern="1200">
          <a:solidFill>
            <a:schemeClr val="tx2"/>
          </a:solidFill>
          <a:latin typeface="+mj-lt"/>
          <a:ea typeface="Mars Centra Extrabold" pitchFamily="2" charset="0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None/>
        <a:defRPr sz="2400" b="1" kern="1200" spc="0" baseline="0">
          <a:solidFill>
            <a:schemeClr val="tx2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90000"/>
        </a:lnSpc>
        <a:spcBef>
          <a:spcPts val="1200"/>
        </a:spcBef>
        <a:buClr>
          <a:schemeClr val="accent2"/>
        </a:buClr>
        <a:buFont typeface="Arial" panose="020B0604020202020204" pitchFamily="34" charset="0"/>
        <a:buNone/>
        <a:defRPr sz="2400" kern="1200" spc="0">
          <a:solidFill>
            <a:schemeClr val="tx1"/>
          </a:solidFill>
          <a:latin typeface="+mn-lt"/>
          <a:ea typeface="+mn-ea"/>
          <a:cs typeface="+mn-cs"/>
        </a:defRPr>
      </a:lvl2pPr>
      <a:lvl3pPr marL="273050" indent="-273050" algn="l" defTabSz="914400" rtl="0" eaLnBrk="1" latinLnBrk="0" hangingPunct="1">
        <a:lnSpc>
          <a:spcPct val="90000"/>
        </a:lnSpc>
        <a:spcBef>
          <a:spcPts val="600"/>
        </a:spcBef>
        <a:buClr>
          <a:schemeClr val="accent2"/>
        </a:buClr>
        <a:buSzPct val="100000"/>
        <a:buFont typeface="Arial" panose="020B0604020202020204" pitchFamily="34" charset="0"/>
        <a:buChar char="•"/>
        <a:defRPr sz="2400" kern="1200" spc="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271463" algn="l" defTabSz="914400" rtl="0" eaLnBrk="1" latinLnBrk="0" hangingPunct="1">
        <a:lnSpc>
          <a:spcPct val="90000"/>
        </a:lnSpc>
        <a:spcBef>
          <a:spcPts val="400"/>
        </a:spcBef>
        <a:buClr>
          <a:schemeClr val="accent2"/>
        </a:buClr>
        <a:buFont typeface="Mars Centra" pitchFamily="2" charset="0"/>
        <a:buChar char="–"/>
        <a:defRPr sz="2000" kern="1200" spc="0">
          <a:solidFill>
            <a:schemeClr val="tx1"/>
          </a:solidFill>
          <a:latin typeface="+mn-lt"/>
          <a:ea typeface="+mn-ea"/>
          <a:cs typeface="+mn-cs"/>
        </a:defRPr>
      </a:lvl4pPr>
      <a:lvl5pPr marL="719138" indent="-180975" algn="l" defTabSz="914400" rtl="0" eaLnBrk="1" latinLnBrk="0" hangingPunct="1">
        <a:lnSpc>
          <a:spcPct val="90000"/>
        </a:lnSpc>
        <a:spcBef>
          <a:spcPts val="200"/>
        </a:spcBef>
        <a:spcAft>
          <a:spcPts val="300"/>
        </a:spcAft>
        <a:buClr>
          <a:schemeClr val="tx2"/>
        </a:buClr>
        <a:buFont typeface="Mars Centra" pitchFamily="2" charset="0"/>
        <a:buChar char="•"/>
        <a:defRPr sz="1800" kern="1200" spc="0">
          <a:solidFill>
            <a:schemeClr val="tx1"/>
          </a:solidFill>
          <a:latin typeface="+mn-lt"/>
          <a:ea typeface="+mn-ea"/>
          <a:cs typeface="+mn-cs"/>
        </a:defRPr>
      </a:lvl5pPr>
      <a:lvl6pPr marL="893763" indent="-179388" algn="l" defTabSz="914400" rtl="0" eaLnBrk="1" latinLnBrk="0" hangingPunct="1">
        <a:lnSpc>
          <a:spcPct val="90000"/>
        </a:lnSpc>
        <a:spcBef>
          <a:spcPts val="500"/>
        </a:spcBef>
        <a:buFont typeface="Mars Centra" pitchFamily="2" charset="0"/>
        <a:buChar char="•"/>
        <a:tabLst>
          <a:tab pos="893763" algn="l"/>
        </a:tabLst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071563" indent="-177800" algn="l" defTabSz="914400" rtl="0" eaLnBrk="1" latinLnBrk="0" hangingPunct="1">
        <a:lnSpc>
          <a:spcPct val="90000"/>
        </a:lnSpc>
        <a:spcBef>
          <a:spcPts val="500"/>
        </a:spcBef>
        <a:buFont typeface="Mars Centra" pitchFamily="2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1250950" indent="-179388" algn="l" defTabSz="914400" rtl="0" eaLnBrk="1" latinLnBrk="0" hangingPunct="1">
        <a:lnSpc>
          <a:spcPct val="90000"/>
        </a:lnSpc>
        <a:spcBef>
          <a:spcPts val="500"/>
        </a:spcBef>
        <a:buFont typeface="Mars Centra" pitchFamily="2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1439863" indent="-188913" algn="l" defTabSz="914400" rtl="0" eaLnBrk="1" latinLnBrk="0" hangingPunct="1">
        <a:lnSpc>
          <a:spcPct val="90000"/>
        </a:lnSpc>
        <a:spcBef>
          <a:spcPts val="500"/>
        </a:spcBef>
        <a:buFont typeface="Mars Centra" pitchFamily="2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2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pos="257" userDrawn="1">
          <p15:clr>
            <a:srgbClr val="F26B43"/>
          </p15:clr>
        </p15:guide>
        <p15:guide id="4" pos="7423" userDrawn="1">
          <p15:clr>
            <a:srgbClr val="F26B43"/>
          </p15:clr>
        </p15:guide>
        <p15:guide id="5" pos="819" userDrawn="1">
          <p15:clr>
            <a:srgbClr val="F26B43"/>
          </p15:clr>
        </p15:guide>
        <p15:guide id="6" pos="858" userDrawn="1">
          <p15:clr>
            <a:srgbClr val="F26B43"/>
          </p15:clr>
        </p15:guide>
        <p15:guide id="7" pos="1419" userDrawn="1">
          <p15:clr>
            <a:srgbClr val="F26B43"/>
          </p15:clr>
        </p15:guide>
        <p15:guide id="8" pos="1458" userDrawn="1">
          <p15:clr>
            <a:srgbClr val="F26B43"/>
          </p15:clr>
        </p15:guide>
        <p15:guide id="9" pos="2019" userDrawn="1">
          <p15:clr>
            <a:srgbClr val="F26B43"/>
          </p15:clr>
        </p15:guide>
        <p15:guide id="10" pos="2058" userDrawn="1">
          <p15:clr>
            <a:srgbClr val="F26B43"/>
          </p15:clr>
        </p15:guide>
        <p15:guide id="11" pos="2619" userDrawn="1">
          <p15:clr>
            <a:srgbClr val="F26B43"/>
          </p15:clr>
        </p15:guide>
        <p15:guide id="12" pos="2658" userDrawn="1">
          <p15:clr>
            <a:srgbClr val="F26B43"/>
          </p15:clr>
        </p15:guide>
        <p15:guide id="13" pos="3221" userDrawn="1">
          <p15:clr>
            <a:srgbClr val="F26B43"/>
          </p15:clr>
        </p15:guide>
        <p15:guide id="14" pos="3260" userDrawn="1">
          <p15:clr>
            <a:srgbClr val="F26B43"/>
          </p15:clr>
        </p15:guide>
        <p15:guide id="15" pos="4421" userDrawn="1">
          <p15:clr>
            <a:srgbClr val="F26B43"/>
          </p15:clr>
        </p15:guide>
        <p15:guide id="16" pos="4460" userDrawn="1">
          <p15:clr>
            <a:srgbClr val="F26B43"/>
          </p15:clr>
        </p15:guide>
        <p15:guide id="17" pos="5022" userDrawn="1">
          <p15:clr>
            <a:srgbClr val="F26B43"/>
          </p15:clr>
        </p15:guide>
        <p15:guide id="18" pos="5061" userDrawn="1">
          <p15:clr>
            <a:srgbClr val="F26B43"/>
          </p15:clr>
        </p15:guide>
        <p15:guide id="19" pos="5622" userDrawn="1">
          <p15:clr>
            <a:srgbClr val="F26B43"/>
          </p15:clr>
        </p15:guide>
        <p15:guide id="20" pos="5661" userDrawn="1">
          <p15:clr>
            <a:srgbClr val="F26B43"/>
          </p15:clr>
        </p15:guide>
        <p15:guide id="21" pos="6222" userDrawn="1">
          <p15:clr>
            <a:srgbClr val="F26B43"/>
          </p15:clr>
        </p15:guide>
        <p15:guide id="22" pos="6261" userDrawn="1">
          <p15:clr>
            <a:srgbClr val="F26B43"/>
          </p15:clr>
        </p15:guide>
        <p15:guide id="23" pos="6822" userDrawn="1">
          <p15:clr>
            <a:srgbClr val="F26B43"/>
          </p15:clr>
        </p15:guide>
        <p15:guide id="24" pos="6861" userDrawn="1">
          <p15:clr>
            <a:srgbClr val="F26B43"/>
          </p15:clr>
        </p15:guide>
        <p15:guide id="25" orient="horz" pos="591" userDrawn="1">
          <p15:clr>
            <a:srgbClr val="F26B43"/>
          </p15:clr>
        </p15:guide>
        <p15:guide id="26" orient="horz" pos="3905">
          <p15:clr>
            <a:srgbClr val="F26B43"/>
          </p15:clr>
        </p15:guide>
        <p15:guide id="27" pos="3860">
          <p15:clr>
            <a:srgbClr val="F26B43"/>
          </p15:clr>
        </p15:guide>
        <p15:guide id="28" orient="horz" pos="815" userDrawn="1">
          <p15:clr>
            <a:srgbClr val="F26B43"/>
          </p15:clr>
        </p15:guide>
        <p15:guide id="29" orient="horz" pos="993" userDrawn="1">
          <p15:clr>
            <a:srgbClr val="F26B43"/>
          </p15:clr>
        </p15:guide>
        <p15:guide id="30" orient="horz" pos="201" userDrawn="1">
          <p15:clr>
            <a:srgbClr val="F26B43"/>
          </p15:clr>
        </p15:guide>
        <p15:guide id="31" orient="horz" pos="3711">
          <p15:clr>
            <a:srgbClr val="F26B43"/>
          </p15:clr>
        </p15:guide>
        <p15:guide id="33" orient="horz" pos="4194" userDrawn="1">
          <p15:clr>
            <a:srgbClr val="F26B43"/>
          </p15:clr>
        </p15:guide>
        <p15:guide id="34" orient="horz" pos="36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comments" Target="../comments/comment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1.xml"/><Relationship Id="rId6" Type="http://schemas.openxmlformats.org/officeDocument/2006/relationships/hyperlink" Target="mailto:y.zhao@qub.ac.uk" TargetMode="Externa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1.xml"/><Relationship Id="rId6" Type="http://schemas.openxmlformats.org/officeDocument/2006/relationships/hyperlink" Target="mailto:marco.blockland@wur.nl" TargetMode="Externa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43.png"/><Relationship Id="rId5" Type="http://schemas.openxmlformats.org/officeDocument/2006/relationships/hyperlink" Target="mailto:ruudj.peters@wur.nl" TargetMode="External"/><Relationship Id="rId4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comments" Target="../comments/comment3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46.jpeg"/><Relationship Id="rId5" Type="http://schemas.openxmlformats.org/officeDocument/2006/relationships/hyperlink" Target="mailto:knepper@hs-fresenius.de" TargetMode="External"/><Relationship Id="rId4" Type="http://schemas.openxmlformats.org/officeDocument/2006/relationships/image" Target="../media/image4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mailto:Kornel.Nagy@rdls.nestle.com" TargetMode="Externa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1.xml"/><Relationship Id="rId5" Type="http://schemas.openxmlformats.org/officeDocument/2006/relationships/comments" Target="../comments/comment4.xml"/><Relationship Id="rId4" Type="http://schemas.openxmlformats.org/officeDocument/2006/relationships/image" Target="../media/image48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1.xml"/><Relationship Id="rId5" Type="http://schemas.openxmlformats.org/officeDocument/2006/relationships/image" Target="../media/image51.jpeg"/><Relationship Id="rId4" Type="http://schemas.openxmlformats.org/officeDocument/2006/relationships/image" Target="../media/image50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1.xml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mailto:83@bfr.bund.de" TargetMode="External"/><Relationship Id="rId7" Type="http://schemas.openxmlformats.org/officeDocument/2006/relationships/image" Target="../media/image1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hyperlink" Target="mailto:James.Donarski@fera.co.uk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mailto:holst@plen.ku.dk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24.jpeg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afin-ts.de/" TargetMode="External"/><Relationship Id="rId7" Type="http://schemas.openxmlformats.org/officeDocument/2006/relationships/comments" Target="../comments/comment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1.xml"/><Relationship Id="rId5" Type="http://schemas.openxmlformats.org/officeDocument/2006/relationships/hyperlink" Target="mailto:p.weller@hs-mannheim.de" TargetMode="External"/><Relationship Id="rId4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1.xml"/><Relationship Id="rId5" Type="http://schemas.openxmlformats.org/officeDocument/2006/relationships/hyperlink" Target="mailto:J.Nelis@qub.ac.uk" TargetMode="External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3"/>
          <p:cNvSpPr txBox="1">
            <a:spLocks noChangeArrowheads="1"/>
          </p:cNvSpPr>
          <p:nvPr/>
        </p:nvSpPr>
        <p:spPr>
          <a:xfrm>
            <a:off x="6224896" y="1421125"/>
            <a:ext cx="5526223" cy="1436521"/>
          </a:xfrm>
          <a:prstGeom prst="rect">
            <a:avLst/>
          </a:prstGeom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 kern="1200" smtClean="0">
                <a:solidFill>
                  <a:srgbClr val="7F6D00"/>
                </a:solidFill>
                <a:effectLst>
                  <a:outerShdw blurRad="50800" dist="38100" dir="2700000">
                    <a:schemeClr val="tx1">
                      <a:alpha val="43000"/>
                    </a:schemeClr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lnSpc>
                <a:spcPct val="90000"/>
              </a:lnSpc>
            </a:pPr>
            <a:endParaRPr lang="en-GB" sz="2000" dirty="0">
              <a:solidFill>
                <a:prstClr val="white"/>
              </a:solidFill>
              <a:effectLst/>
              <a:cs typeface="Calibri" pitchFamily="34" charset="0"/>
            </a:endParaRPr>
          </a:p>
        </p:txBody>
      </p:sp>
      <p:sp>
        <p:nvSpPr>
          <p:cNvPr id="17" name="Subtitle 2"/>
          <p:cNvSpPr txBox="1">
            <a:spLocks/>
          </p:cNvSpPr>
          <p:nvPr/>
        </p:nvSpPr>
        <p:spPr>
          <a:xfrm>
            <a:off x="1762231" y="4667321"/>
            <a:ext cx="3908101" cy="1752600"/>
          </a:xfrm>
          <a:prstGeom prst="rect">
            <a:avLst/>
          </a:prstGeom>
        </p:spPr>
        <p:txBody>
          <a:bodyPr>
            <a:noAutofit/>
          </a:bodyPr>
          <a:lstStyle>
            <a:lvl1pPr marL="233363" indent="-233363" algn="l" defTabSz="914400" rtl="0" eaLnBrk="1" latinLnBrk="0" hangingPunct="1">
              <a:lnSpc>
                <a:spcPct val="80000"/>
              </a:lnSpc>
              <a:spcBef>
                <a:spcPts val="1200"/>
              </a:spcBef>
              <a:buClr>
                <a:schemeClr val="accent6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2625" indent="-225425" algn="l" defTabSz="914400" rtl="0" eaLnBrk="1" latinLnBrk="0" hangingPunct="1">
              <a:lnSpc>
                <a:spcPct val="80000"/>
              </a:lnSpc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1088" indent="-166688" algn="l" defTabSz="914400" rtl="0" eaLnBrk="1" latinLnBrk="0" hangingPunct="1">
              <a:lnSpc>
                <a:spcPct val="80000"/>
              </a:lnSpc>
              <a:spcBef>
                <a:spcPts val="1200"/>
              </a:spcBef>
              <a:buClr>
                <a:schemeClr val="accent1"/>
              </a:buClr>
              <a:buFont typeface="Arial" pitchFamily="34" charset="0"/>
              <a:buChar char="•"/>
              <a:defRPr sz="18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80000"/>
              </a:lnSpc>
              <a:spcBef>
                <a:spcPts val="12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80000"/>
              </a:lnSpc>
              <a:spcBef>
                <a:spcPts val="1200"/>
              </a:spcBef>
              <a:buFont typeface="Arial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90000"/>
              </a:lnSpc>
              <a:spcBef>
                <a:spcPts val="600"/>
              </a:spcBef>
              <a:buClr>
                <a:srgbClr val="FF6E00"/>
              </a:buClr>
              <a:buNone/>
            </a:pPr>
            <a:endParaRPr lang="en-US" sz="1800" dirty="0">
              <a:solidFill>
                <a:srgbClr val="000000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666750" y="3215454"/>
            <a:ext cx="10858499" cy="459217"/>
          </a:xfrm>
        </p:spPr>
        <p:txBody>
          <a:bodyPr/>
          <a:lstStyle/>
          <a:p>
            <a:r>
              <a:rPr lang="en-US" sz="2800" dirty="0"/>
              <a:t> 9</a:t>
            </a:r>
            <a:r>
              <a:rPr lang="en-US" sz="2800" baseline="30000" dirty="0"/>
              <a:t>th  </a:t>
            </a:r>
            <a:r>
              <a:rPr lang="en-US" sz="2800" dirty="0"/>
              <a:t>International Symposium on </a:t>
            </a:r>
            <a:br>
              <a:rPr lang="en-US" sz="2800" baseline="30000" dirty="0"/>
            </a:br>
            <a:r>
              <a:rPr lang="en-US" sz="2800" dirty="0"/>
              <a:t> Recent Advances in Food Analysis (RAFA)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795646" y="4667321"/>
            <a:ext cx="10858499" cy="110819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zh-CN" sz="2200" dirty="0"/>
              <a:t>Jason Xu, Fanzhou Kong, Guangtao Zhang 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zh-CN" sz="2200" dirty="0"/>
              <a:t>Nov. 5-8, 2019, Prague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lang="en-US" altLang="zh-CN" sz="2200" dirty="0"/>
          </a:p>
        </p:txBody>
      </p:sp>
      <p:sp>
        <p:nvSpPr>
          <p:cNvPr id="9" name="Subtitle 3">
            <a:extLst>
              <a:ext uri="{FF2B5EF4-FFF2-40B4-BE49-F238E27FC236}">
                <a16:creationId xmlns:a16="http://schemas.microsoft.com/office/drawing/2014/main" id="{9B121066-9FFC-4D66-BF23-DAD3835F8D15}"/>
              </a:ext>
            </a:extLst>
          </p:cNvPr>
          <p:cNvSpPr txBox="1">
            <a:spLocks/>
          </p:cNvSpPr>
          <p:nvPr/>
        </p:nvSpPr>
        <p:spPr>
          <a:xfrm>
            <a:off x="1466992" y="4319073"/>
            <a:ext cx="9515808" cy="47863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400" b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200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2"/>
              </a:buClr>
              <a:buSzPct val="100000"/>
              <a:buFont typeface="Arial" panose="020B0604020202020204" pitchFamily="34" charset="0"/>
              <a:buNone/>
              <a:defRPr sz="180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Clr>
                <a:schemeClr val="accent2"/>
              </a:buClr>
              <a:buFont typeface="Mars Centra" pitchFamily="2" charset="0"/>
              <a:buNone/>
              <a:defRPr sz="160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300"/>
              </a:spcAft>
              <a:buClr>
                <a:schemeClr val="tx2"/>
              </a:buClr>
              <a:buFont typeface="Mars Centra" pitchFamily="2" charset="0"/>
              <a:buNone/>
              <a:defRPr sz="160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Mars Centra" pitchFamily="2" charset="0"/>
              <a:buNone/>
              <a:tabLst>
                <a:tab pos="893763" algn="l"/>
              </a:tabLst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Mars Centra" pitchFamily="2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Mars Centra" pitchFamily="2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Mars Centra" pitchFamily="2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b="1" dirty="0"/>
          </a:p>
        </p:txBody>
      </p:sp>
    </p:spTree>
    <p:extLst>
      <p:ext uri="{BB962C8B-B14F-4D97-AF65-F5344CB8AC3E}">
        <p14:creationId xmlns:p14="http://schemas.microsoft.com/office/powerpoint/2010/main" val="4201722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74AD750-CEE7-4CA1-A5ED-E4EE8701EC4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C3ACAB3-CA36-4966-8A1D-076772D39D8D}" type="slidenum">
              <a:rPr lang="en-GB" smtClean="0"/>
              <a:pPr/>
              <a:t>10</a:t>
            </a:fld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20933C8-A904-8E45-9F7D-A88515B96E5C}"/>
              </a:ext>
            </a:extLst>
          </p:cNvPr>
          <p:cNvSpPr/>
          <p:nvPr/>
        </p:nvSpPr>
        <p:spPr>
          <a:xfrm>
            <a:off x="465495" y="2379056"/>
            <a:ext cx="7724794" cy="1908215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marL="342900" indent="-342900" algn="just">
              <a:spcAft>
                <a:spcPts val="600"/>
              </a:spcAft>
              <a:buClr>
                <a:schemeClr val="accent2"/>
              </a:buClr>
              <a:buFont typeface="Arial,Sans-Serif"/>
              <a:buChar char="•"/>
            </a:pPr>
            <a:r>
              <a:rPr lang="en-US" dirty="0">
                <a:ea typeface="+mn-lt"/>
                <a:cs typeface="+mn-lt"/>
              </a:rPr>
              <a:t>Portable food analyzers (e.g. </a:t>
            </a:r>
            <a:r>
              <a:rPr lang="en-US" err="1">
                <a:ea typeface="+mn-lt"/>
                <a:cs typeface="+mn-lt"/>
              </a:rPr>
              <a:t>omniphone</a:t>
            </a:r>
            <a:r>
              <a:rPr lang="en-US" dirty="0">
                <a:ea typeface="+mn-lt"/>
                <a:cs typeface="+mn-lt"/>
              </a:rPr>
              <a:t>) coupled with </a:t>
            </a:r>
            <a:r>
              <a:rPr lang="en-US" b="1" dirty="0">
                <a:ea typeface="+mn-lt"/>
                <a:cs typeface="+mn-lt"/>
              </a:rPr>
              <a:t>block chain </a:t>
            </a:r>
            <a:r>
              <a:rPr lang="en-US">
                <a:ea typeface="+mn-lt"/>
                <a:cs typeface="+mn-lt"/>
              </a:rPr>
              <a:t>technology provides solution to prevent food fraud in real-time</a:t>
            </a:r>
          </a:p>
          <a:p>
            <a:pPr marL="342900" indent="-342900" algn="just">
              <a:spcAft>
                <a:spcPts val="600"/>
              </a:spcAft>
              <a:buClr>
                <a:schemeClr val="accent2"/>
              </a:buClr>
              <a:buFont typeface="Arial,Sans-Serif"/>
              <a:buChar char="•"/>
            </a:pPr>
            <a:r>
              <a:rPr lang="en-US" dirty="0">
                <a:highlight>
                  <a:srgbClr val="FFFF00"/>
                </a:highlight>
                <a:ea typeface="+mn-lt"/>
                <a:cs typeface="+mn-lt"/>
              </a:rPr>
              <a:t>Customers </a:t>
            </a:r>
            <a:r>
              <a:rPr lang="en-US" dirty="0">
                <a:ea typeface="+mn-lt"/>
                <a:cs typeface="+mn-lt"/>
              </a:rPr>
              <a:t>will have a real-time data visualization for a specific food product including its color, pH and other parameters on mobile devices </a:t>
            </a:r>
          </a:p>
          <a:p>
            <a:pPr marL="342900" indent="-342900" algn="just">
              <a:spcAft>
                <a:spcPts val="600"/>
              </a:spcAft>
              <a:buClr>
                <a:schemeClr val="accent2"/>
              </a:buClr>
              <a:buFont typeface="Arial,Sans-Serif"/>
              <a:buChar char="•"/>
            </a:pPr>
            <a:r>
              <a:rPr lang="en-US" dirty="0">
                <a:ea typeface="+mn-lt"/>
                <a:cs typeface="+mn-lt"/>
              </a:rPr>
              <a:t>The data once stored on the cloud is </a:t>
            </a:r>
            <a:r>
              <a:rPr lang="en-US" b="1" dirty="0">
                <a:ea typeface="+mn-lt"/>
                <a:cs typeface="+mn-lt"/>
              </a:rPr>
              <a:t>immutable</a:t>
            </a:r>
            <a:r>
              <a:rPr lang="en-US" dirty="0">
                <a:ea typeface="+mn-lt"/>
                <a:cs typeface="+mn-lt"/>
              </a:rPr>
              <a:t> and </a:t>
            </a:r>
            <a:r>
              <a:rPr lang="en-US" b="1" dirty="0">
                <a:ea typeface="+mn-lt"/>
                <a:cs typeface="+mn-lt"/>
              </a:rPr>
              <a:t>interoperable</a:t>
            </a:r>
            <a:r>
              <a:rPr lang="en-US" dirty="0">
                <a:ea typeface="+mn-lt"/>
                <a:cs typeface="+mn-lt"/>
              </a:rPr>
              <a:t>, leaving no room for adulteration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0FCA5DE-B495-C34C-903A-6664E416CE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0454" y="3925562"/>
            <a:ext cx="2440177" cy="155740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BF1948B-6ECC-484B-B3D8-FEF9C799B5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60454" y="266575"/>
            <a:ext cx="2440177" cy="155740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5D3B060-E72C-1247-9E74-49DD676622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60454" y="2095317"/>
            <a:ext cx="2440178" cy="155740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05A0916-3ACD-BB4B-AAE0-499904FB3607}"/>
              </a:ext>
            </a:extLst>
          </p:cNvPr>
          <p:cNvSpPr txBox="1"/>
          <p:nvPr/>
        </p:nvSpPr>
        <p:spPr>
          <a:xfrm>
            <a:off x="9764832" y="6368143"/>
            <a:ext cx="1755872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dirty="0" err="1"/>
              <a:t>y.zhao@qub.ac.uk</a:t>
            </a:r>
            <a:endParaRPr lang="en-US" sz="1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94B891A-A3FC-3743-A6D0-6110106E324C}"/>
              </a:ext>
            </a:extLst>
          </p:cNvPr>
          <p:cNvSpPr txBox="1"/>
          <p:nvPr/>
        </p:nvSpPr>
        <p:spPr>
          <a:xfrm>
            <a:off x="126468" y="4456060"/>
            <a:ext cx="8370035" cy="212365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lIns="0" tIns="0" rIns="0" bIns="0" rtlCol="0" anchor="t">
            <a:spAutoFit/>
          </a:bodyPr>
          <a:lstStyle/>
          <a:p>
            <a:pPr lvl="1" algn="just">
              <a:spcAft>
                <a:spcPts val="600"/>
              </a:spcAft>
              <a:buClr>
                <a:schemeClr val="accent2"/>
              </a:buClr>
            </a:pPr>
            <a:r>
              <a:rPr lang="en-US" altLang="zh-CN" sz="2000" b="1">
                <a:ea typeface="Mars Centra"/>
              </a:rPr>
              <a:t>Take home message:</a:t>
            </a:r>
            <a:endParaRPr lang="en-US" altLang="zh-CN" sz="2000">
              <a:ea typeface="+mn-lt"/>
              <a:cs typeface="+mn-lt"/>
            </a:endParaRPr>
          </a:p>
          <a:p>
            <a:pPr marL="742950" lvl="1" indent="-285750" algn="just">
              <a:spcAft>
                <a:spcPts val="600"/>
              </a:spcAft>
              <a:buClr>
                <a:schemeClr val="accent2"/>
              </a:buClr>
              <a:buFont typeface="Arial"/>
              <a:buChar char="•"/>
            </a:pPr>
            <a:r>
              <a:rPr lang="en-US" altLang="zh-CN">
                <a:ea typeface="+mn-lt"/>
                <a:cs typeface="+mn-lt"/>
              </a:rPr>
              <a:t>Blockchian is an emerging technology that draws a lot of attention recently; it has been deployed in a variety of industries already</a:t>
            </a:r>
          </a:p>
          <a:p>
            <a:pPr marL="742950" lvl="1" indent="-285750">
              <a:buClr>
                <a:srgbClr val="00D7B9"/>
              </a:buClr>
              <a:buFont typeface="Arial" panose="020B0604020202020204" pitchFamily="34" charset="0"/>
              <a:buChar char="•"/>
            </a:pPr>
            <a:r>
              <a:rPr lang="en-US" dirty="0">
                <a:ea typeface="+mn-lt"/>
                <a:cs typeface="+mn-lt"/>
              </a:rPr>
              <a:t>The blockchain-based cloud data storage technology provides possible solution for raw material tracing in real-time within our value chain</a:t>
            </a:r>
          </a:p>
          <a:p>
            <a:pPr lvl="1">
              <a:buClr>
                <a:srgbClr val="00D7B9"/>
              </a:buClr>
            </a:pPr>
            <a:endParaRPr lang="en-US" dirty="0">
              <a:highlight>
                <a:srgbClr val="FFFF00"/>
              </a:highlight>
              <a:ea typeface="+mn-lt"/>
              <a:cs typeface="+mn-lt"/>
            </a:endParaRPr>
          </a:p>
          <a:p>
            <a:pPr lvl="1">
              <a:buClr>
                <a:srgbClr val="00D7B9"/>
              </a:buClr>
            </a:pPr>
            <a:endParaRPr lang="en-US" dirty="0">
              <a:ea typeface="+mn-lt"/>
              <a:cs typeface="+mn-lt"/>
            </a:endParaRPr>
          </a:p>
        </p:txBody>
      </p:sp>
      <p:sp>
        <p:nvSpPr>
          <p:cNvPr id="14" name="标题 1">
            <a:extLst>
              <a:ext uri="{FF2B5EF4-FFF2-40B4-BE49-F238E27FC236}">
                <a16:creationId xmlns:a16="http://schemas.microsoft.com/office/drawing/2014/main" id="{DA12C257-5F68-E645-8580-B1BABCE47B8E}"/>
              </a:ext>
            </a:extLst>
          </p:cNvPr>
          <p:cNvSpPr txBox="1">
            <a:spLocks/>
          </p:cNvSpPr>
          <p:nvPr/>
        </p:nvSpPr>
        <p:spPr>
          <a:xfrm>
            <a:off x="407988" y="58497"/>
            <a:ext cx="11376024" cy="70756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83000"/>
              </a:lnSpc>
              <a:spcBef>
                <a:spcPct val="0"/>
              </a:spcBef>
              <a:buNone/>
              <a:defRPr sz="3000" b="0" i="0" kern="1200">
                <a:solidFill>
                  <a:schemeClr val="tx2"/>
                </a:solidFill>
                <a:latin typeface="+mj-lt"/>
                <a:ea typeface="Mars Centra Extrabold" pitchFamily="2" charset="0"/>
                <a:cs typeface="+mj-cs"/>
              </a:defRPr>
            </a:lvl1pPr>
          </a:lstStyle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lang="en-US" altLang="zh-CN" dirty="0"/>
              <a:t>Research highlight - Portable equipment </a:t>
            </a:r>
            <a:endParaRPr lang="zh-CN" altLang="en-US" sz="2600" dirty="0"/>
          </a:p>
        </p:txBody>
      </p:sp>
      <p:sp>
        <p:nvSpPr>
          <p:cNvPr id="15" name="文本框 11">
            <a:extLst>
              <a:ext uri="{FF2B5EF4-FFF2-40B4-BE49-F238E27FC236}">
                <a16:creationId xmlns:a16="http://schemas.microsoft.com/office/drawing/2014/main" id="{F63D71C7-EB2C-9C4B-ACF7-938F5B2FBDE3}"/>
              </a:ext>
            </a:extLst>
          </p:cNvPr>
          <p:cNvSpPr txBox="1"/>
          <p:nvPr/>
        </p:nvSpPr>
        <p:spPr>
          <a:xfrm>
            <a:off x="407986" y="931430"/>
            <a:ext cx="8251468" cy="130805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buFont typeface="Wingdings" panose="05000000000000000000" pitchFamily="2" charset="2"/>
              <a:buChar char="p"/>
            </a:pPr>
            <a:r>
              <a:rPr lang="en-US" altLang="zh-CN" sz="2000" err="1">
                <a:solidFill>
                  <a:schemeClr val="tx2"/>
                </a:solidFill>
                <a:ea typeface="Mars Centra Extrabold"/>
              </a:rPr>
              <a:t>Foodtestchain</a:t>
            </a:r>
            <a:r>
              <a:rPr lang="en-US" altLang="zh-CN" sz="2000" dirty="0">
                <a:solidFill>
                  <a:schemeClr val="tx2"/>
                </a:solidFill>
                <a:ea typeface="Mars Centra Extrabold"/>
              </a:rPr>
              <a:t>: interoperable and immutable food diagnostic data via blockchain</a:t>
            </a:r>
          </a:p>
          <a:p>
            <a:pPr>
              <a:lnSpc>
                <a:spcPct val="150000"/>
              </a:lnSpc>
            </a:pPr>
            <a:r>
              <a:rPr lang="zh-CN" altLang="en-US" i="1" dirty="0">
                <a:solidFill>
                  <a:schemeClr val="dk1"/>
                </a:solidFill>
                <a:ea typeface="Mars Centra Extrabold"/>
              </a:rPr>
              <a:t> </a:t>
            </a:r>
            <a:r>
              <a:rPr lang="en-US" altLang="zh-CN" i="1" dirty="0">
                <a:solidFill>
                  <a:schemeClr val="dk1"/>
                </a:solidFill>
                <a:ea typeface="Mars Centra Extrabold"/>
              </a:rPr>
              <a:t>       </a:t>
            </a:r>
            <a:r>
              <a:rPr lang="en-US" altLang="zh-CN" i="1">
                <a:solidFill>
                  <a:schemeClr val="dk1"/>
                </a:solidFill>
                <a:ea typeface="Mars Centra Extrabold"/>
              </a:rPr>
              <a:t>Yunfeng Zhao (</a:t>
            </a:r>
            <a:r>
              <a:rPr lang="en-US" altLang="zh-CN" i="1" dirty="0">
                <a:hlinkClick r:id="rId6"/>
              </a:rPr>
              <a:t>y.zhao@qub.ac.uk</a:t>
            </a:r>
            <a:r>
              <a:rPr lang="en-US" altLang="zh-CN" i="1">
                <a:solidFill>
                  <a:schemeClr val="dk1"/>
                </a:solidFill>
              </a:rPr>
              <a:t>)</a:t>
            </a:r>
            <a:endParaRPr lang="en-US" altLang="zh-CN" i="1">
              <a:solidFill>
                <a:schemeClr val="dk1"/>
              </a:solidFill>
              <a:ea typeface="Mars Centra Extrabold"/>
            </a:endParaRPr>
          </a:p>
          <a:p>
            <a:r>
              <a:rPr lang="en-US" altLang="zh-CN" i="1">
                <a:solidFill>
                  <a:schemeClr val="dk1"/>
                </a:solidFill>
                <a:ea typeface="Mars Centra Extrabold"/>
              </a:rPr>
              <a:t>        Queen’s University Belfast</a:t>
            </a:r>
            <a:endParaRPr lang="zh-CN" altLang="en-US" i="1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00613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2FE139-994B-4A7B-81A4-7432FFDF1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9" y="320400"/>
            <a:ext cx="11376024" cy="464240"/>
          </a:xfrm>
        </p:spPr>
        <p:txBody>
          <a:bodyPr/>
          <a:lstStyle/>
          <a:p>
            <a:r>
              <a:rPr lang="en-US"/>
              <a:t>What is blockchain?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709DBC-9BA1-4607-B1F6-78DFB519054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C3ACAB3-CA36-4966-8A1D-076772D39D8D}" type="slidenum">
              <a:rPr lang="en-GB" smtClean="0"/>
              <a:pPr/>
              <a:t>11</a:t>
            </a:fld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9568F7A-D3BF-4F2D-98A5-29FF45827916}"/>
              </a:ext>
            </a:extLst>
          </p:cNvPr>
          <p:cNvSpPr/>
          <p:nvPr/>
        </p:nvSpPr>
        <p:spPr>
          <a:xfrm>
            <a:off x="405964" y="932447"/>
            <a:ext cx="6635372" cy="5109091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marL="342900" indent="-342900" algn="just">
              <a:spcAft>
                <a:spcPts val="600"/>
              </a:spcAft>
              <a:buClr>
                <a:schemeClr val="accent2"/>
              </a:buClr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A blockchain is, in the simplest of terms, a </a:t>
            </a:r>
            <a:r>
              <a:rPr lang="en-US" b="1" dirty="0">
                <a:ea typeface="+mn-lt"/>
                <a:cs typeface="+mn-lt"/>
              </a:rPr>
              <a:t>time-stamped</a:t>
            </a:r>
            <a:r>
              <a:rPr lang="en-US" dirty="0">
                <a:ea typeface="+mn-lt"/>
                <a:cs typeface="+mn-lt"/>
              </a:rPr>
              <a:t> series of </a:t>
            </a:r>
            <a:r>
              <a:rPr lang="en-US" b="1" dirty="0">
                <a:ea typeface="+mn-lt"/>
                <a:cs typeface="+mn-lt"/>
              </a:rPr>
              <a:t>immutable records</a:t>
            </a:r>
            <a:r>
              <a:rPr lang="en-US" dirty="0">
                <a:ea typeface="+mn-lt"/>
                <a:cs typeface="+mn-lt"/>
              </a:rPr>
              <a:t> of data that is managed by a </a:t>
            </a:r>
            <a:r>
              <a:rPr lang="en-US" b="1" dirty="0">
                <a:ea typeface="+mn-lt"/>
                <a:cs typeface="+mn-lt"/>
              </a:rPr>
              <a:t>cluster of computers</a:t>
            </a:r>
            <a:r>
              <a:rPr lang="en-US" dirty="0">
                <a:ea typeface="+mn-lt"/>
                <a:cs typeface="+mn-lt"/>
              </a:rPr>
              <a:t> not owned by any single entity. </a:t>
            </a:r>
          </a:p>
          <a:p>
            <a:pPr marL="342900" indent="-342900" algn="just">
              <a:spcAft>
                <a:spcPts val="600"/>
              </a:spcAft>
              <a:buClr>
                <a:schemeClr val="accent2"/>
              </a:buClr>
              <a:buFont typeface="Arial,Sans-Serif"/>
              <a:buChar char="•"/>
            </a:pPr>
            <a:r>
              <a:rPr lang="en-US" dirty="0">
                <a:highlight>
                  <a:srgbClr val="FFFF00"/>
                </a:highlight>
              </a:rPr>
              <a:t>The nature of the blockchain technology </a:t>
            </a:r>
            <a:r>
              <a:rPr lang="en-US" b="1" dirty="0">
                <a:highlight>
                  <a:srgbClr val="FFFF00"/>
                </a:highlight>
              </a:rPr>
              <a:t>prevents any modification</a:t>
            </a:r>
            <a:r>
              <a:rPr lang="en-US" dirty="0">
                <a:highlight>
                  <a:srgbClr val="FFFF00"/>
                </a:highlight>
              </a:rPr>
              <a:t> made on the data stored on the "blocks". </a:t>
            </a:r>
            <a:r>
              <a:rPr lang="en-US" dirty="0">
                <a:highlight>
                  <a:srgbClr val="FFFF00"/>
                </a:highlight>
                <a:ea typeface="+mn-lt"/>
                <a:cs typeface="+mn-lt"/>
              </a:rPr>
              <a:t>Once recorded, the data in any given block cannot be altered retroactively without alteration of all subsequent blocks, which requires consensus of the network majority, granting blockchain the property of </a:t>
            </a:r>
            <a:r>
              <a:rPr lang="en-US" b="1">
                <a:highlight>
                  <a:srgbClr val="FFFF00"/>
                </a:highlight>
                <a:ea typeface="+mn-lt"/>
                <a:cs typeface="+mn-lt"/>
              </a:rPr>
              <a:t>decentralization</a:t>
            </a:r>
            <a:r>
              <a:rPr lang="en-US" dirty="0">
                <a:highlight>
                  <a:srgbClr val="FFFF00"/>
                </a:highlight>
                <a:ea typeface="+mn-lt"/>
                <a:cs typeface="+mn-lt"/>
              </a:rPr>
              <a:t> </a:t>
            </a:r>
          </a:p>
          <a:p>
            <a:pPr marL="342900" indent="-342900" algn="just">
              <a:spcAft>
                <a:spcPts val="600"/>
              </a:spcAft>
              <a:buClr>
                <a:schemeClr val="accent2"/>
              </a:buClr>
              <a:buFont typeface="Arial,Sans-Serif"/>
              <a:buChar char="•"/>
            </a:pPr>
            <a:r>
              <a:rPr lang="en-US">
                <a:highlight>
                  <a:srgbClr val="FFFF00"/>
                </a:highlight>
                <a:ea typeface="+mn-lt"/>
                <a:cs typeface="+mn-lt"/>
              </a:rPr>
              <a:t>There are two types of blockchian in gerenal: </a:t>
            </a:r>
            <a:r>
              <a:rPr lang="en-US" b="1">
                <a:highlight>
                  <a:srgbClr val="FFFF00"/>
                </a:highlight>
                <a:ea typeface="+mn-lt"/>
                <a:cs typeface="+mn-lt"/>
              </a:rPr>
              <a:t>permissionless</a:t>
            </a:r>
            <a:r>
              <a:rPr lang="en-US" dirty="0">
                <a:highlight>
                  <a:srgbClr val="FFFF00"/>
                </a:highlight>
                <a:ea typeface="+mn-lt"/>
                <a:cs typeface="+mn-lt"/>
              </a:rPr>
              <a:t> </a:t>
            </a:r>
            <a:r>
              <a:rPr lang="en-US">
                <a:highlight>
                  <a:srgbClr val="FFFF00"/>
                </a:highlight>
                <a:ea typeface="+mn-lt"/>
                <a:cs typeface="+mn-lt"/>
              </a:rPr>
              <a:t>blockchain (bitcon), and </a:t>
            </a:r>
            <a:r>
              <a:rPr lang="en-US" b="1">
                <a:highlight>
                  <a:srgbClr val="FFFF00"/>
                </a:highlight>
                <a:ea typeface="+mn-lt"/>
                <a:cs typeface="+mn-lt"/>
              </a:rPr>
              <a:t>permissioned</a:t>
            </a:r>
            <a:r>
              <a:rPr lang="en-US">
                <a:highlight>
                  <a:srgbClr val="FFFF00"/>
                </a:highlight>
                <a:ea typeface="+mn-lt"/>
                <a:cs typeface="+mn-lt"/>
              </a:rPr>
              <a:t> blockchain (FoodTestChain). Permissioned blockchain monitors the data change by a </a:t>
            </a:r>
            <a:r>
              <a:rPr lang="en-US" b="1">
                <a:highlight>
                  <a:srgbClr val="FFFF00"/>
                </a:highlight>
                <a:ea typeface="+mn-lt"/>
                <a:cs typeface="+mn-lt"/>
              </a:rPr>
              <a:t>selected group</a:t>
            </a:r>
            <a:r>
              <a:rPr lang="en-US">
                <a:highlight>
                  <a:srgbClr val="FFFF00"/>
                </a:highlight>
                <a:ea typeface="+mn-lt"/>
                <a:cs typeface="+mn-lt"/>
              </a:rPr>
              <a:t> instead of the public, thus tends to be </a:t>
            </a:r>
            <a:r>
              <a:rPr lang="en-US" b="1">
                <a:highlight>
                  <a:srgbClr val="FFFF00"/>
                </a:highlight>
                <a:ea typeface="+mn-lt"/>
                <a:cs typeface="+mn-lt"/>
              </a:rPr>
              <a:t>more scalable and faster</a:t>
            </a:r>
            <a:r>
              <a:rPr lang="en-US">
                <a:highlight>
                  <a:srgbClr val="FFFF00"/>
                </a:highlight>
                <a:ea typeface="+mn-lt"/>
                <a:cs typeface="+mn-lt"/>
              </a:rPr>
              <a:t> than permissionless blockchain, but more centralized</a:t>
            </a:r>
          </a:p>
          <a:p>
            <a:pPr marL="342900" indent="-342900" algn="just">
              <a:spcAft>
                <a:spcPts val="600"/>
              </a:spcAft>
              <a:buClr>
                <a:schemeClr val="accent2"/>
              </a:buClr>
              <a:buFont typeface="Arial,Sans-Serif"/>
              <a:buChar char="•"/>
            </a:pPr>
            <a:r>
              <a:rPr lang="en-US">
                <a:highlight>
                  <a:srgbClr val="FFFF00"/>
                </a:highlight>
                <a:ea typeface="+mn-lt"/>
                <a:cs typeface="+mn-lt"/>
              </a:rPr>
              <a:t>More  about the blockchain and Mars ` work. (GT)</a:t>
            </a:r>
            <a:endParaRPr lang="en-US" dirty="0">
              <a:highlight>
                <a:srgbClr val="FFFF00"/>
              </a:highlight>
              <a:ea typeface="+mn-lt"/>
              <a:cs typeface="+mn-lt"/>
            </a:endParaRPr>
          </a:p>
          <a:p>
            <a:pPr marL="342900" indent="-342900" algn="just">
              <a:spcAft>
                <a:spcPts val="600"/>
              </a:spcAft>
              <a:buClr>
                <a:schemeClr val="accent2"/>
              </a:buClr>
              <a:buFont typeface="Arial,Sans-Serif"/>
              <a:buChar char="•"/>
            </a:pPr>
            <a:endParaRPr lang="en-US" dirty="0">
              <a:highlight>
                <a:srgbClr val="FFFF00"/>
              </a:highlight>
              <a:ea typeface="+mn-lt"/>
              <a:cs typeface="+mn-lt"/>
            </a:endParaRPr>
          </a:p>
        </p:txBody>
      </p:sp>
      <p:pic>
        <p:nvPicPr>
          <p:cNvPr id="7" name="Picture 7" descr="A close up of an umbrella&#10;&#10;Description generated with high confidence">
            <a:extLst>
              <a:ext uri="{FF2B5EF4-FFF2-40B4-BE49-F238E27FC236}">
                <a16:creationId xmlns:a16="http://schemas.microsoft.com/office/drawing/2014/main" id="{3002AD9F-1B28-4413-B59A-FE31580A76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7693" y="682228"/>
            <a:ext cx="2828924" cy="2124074"/>
          </a:xfrm>
          <a:prstGeom prst="rect">
            <a:avLst/>
          </a:prstGeom>
        </p:spPr>
      </p:pic>
      <p:pic>
        <p:nvPicPr>
          <p:cNvPr id="9" name="Picture 9" descr="A picture containing wire, sitting, large, blue&#10;&#10;Description generated with very high confidence">
            <a:extLst>
              <a:ext uri="{FF2B5EF4-FFF2-40B4-BE49-F238E27FC236}">
                <a16:creationId xmlns:a16="http://schemas.microsoft.com/office/drawing/2014/main" id="{585D8D82-FF4F-4C0B-A190-0DF891ED7E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5312" y="3244453"/>
            <a:ext cx="2833687" cy="222051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A418EF3-1C23-492C-84DD-5FC61EF3C3B3}"/>
              </a:ext>
            </a:extLst>
          </p:cNvPr>
          <p:cNvSpPr txBox="1"/>
          <p:nvPr/>
        </p:nvSpPr>
        <p:spPr>
          <a:xfrm>
            <a:off x="8724900" y="2938461"/>
            <a:ext cx="1820465" cy="18466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>
                <a:solidFill>
                  <a:schemeClr val="tx2"/>
                </a:solidFill>
              </a:rPr>
              <a:t>Permissioned blockchain</a:t>
            </a:r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4B2B7E-CEA5-4166-9D7A-8F6E9AC58023}"/>
              </a:ext>
            </a:extLst>
          </p:cNvPr>
          <p:cNvSpPr txBox="1"/>
          <p:nvPr/>
        </p:nvSpPr>
        <p:spPr>
          <a:xfrm>
            <a:off x="8724899" y="5593555"/>
            <a:ext cx="1820465" cy="18466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>
                <a:solidFill>
                  <a:schemeClr val="tx2"/>
                </a:solidFill>
              </a:rPr>
              <a:t>Permissionless blockchain</a:t>
            </a:r>
            <a:endParaRPr lang="en-US" sz="1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66082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74AD750-CEE7-4CA1-A5ED-E4EE8701EC4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C3ACAB3-CA36-4966-8A1D-076772D39D8D}" type="slidenum">
              <a:rPr lang="en-GB" smtClean="0"/>
              <a:pPr/>
              <a:t>12</a:t>
            </a:fld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7A074C3-B8D9-4640-ABB9-37AC852ABF08}"/>
              </a:ext>
            </a:extLst>
          </p:cNvPr>
          <p:cNvSpPr/>
          <p:nvPr/>
        </p:nvSpPr>
        <p:spPr>
          <a:xfrm>
            <a:off x="407986" y="2272422"/>
            <a:ext cx="8055078" cy="2539157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marL="285750" indent="-285750"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>
                <a:ea typeface="+mn-lt"/>
                <a:cs typeface="+mn-lt"/>
              </a:rPr>
              <a:t>The mobile MS provides on-site food forensics with three modes available</a:t>
            </a:r>
            <a:r>
              <a:rPr lang="en-US" b="1" dirty="0">
                <a:ea typeface="+mn-lt"/>
                <a:cs typeface="+mn-lt"/>
              </a:rPr>
              <a:t>: sniffing, thermal desorption </a:t>
            </a:r>
            <a:r>
              <a:rPr lang="en-US" dirty="0">
                <a:ea typeface="+mn-lt"/>
                <a:cs typeface="+mn-lt"/>
              </a:rPr>
              <a:t>and </a:t>
            </a:r>
            <a:r>
              <a:rPr lang="en-US" b="1" dirty="0">
                <a:ea typeface="+mn-lt"/>
                <a:cs typeface="+mn-lt"/>
              </a:rPr>
              <a:t>liquid extracts</a:t>
            </a:r>
            <a:r>
              <a:rPr lang="en-US" dirty="0">
                <a:ea typeface="+mn-lt"/>
                <a:cs typeface="+mn-lt"/>
              </a:rPr>
              <a:t> for versatility</a:t>
            </a:r>
          </a:p>
          <a:p>
            <a:pPr marL="285750" indent="-285750"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>
                <a:ea typeface="+mn-lt"/>
                <a:cs typeface="+mn-lt"/>
              </a:rPr>
              <a:t>This system has been tested to detect pesticide residue </a:t>
            </a:r>
            <a:r>
              <a:rPr lang="en-US" err="1">
                <a:ea typeface="+mn-lt"/>
                <a:cs typeface="+mn-lt"/>
              </a:rPr>
              <a:t>Boscalid</a:t>
            </a:r>
            <a:r>
              <a:rPr lang="en-US" dirty="0">
                <a:ea typeface="+mn-lt"/>
                <a:cs typeface="+mn-lt"/>
              </a:rPr>
              <a:t> the spectra matched with standardized library</a:t>
            </a:r>
          </a:p>
          <a:p>
            <a:pPr marL="285750" indent="-285750"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>
                <a:ea typeface="+mn-lt"/>
                <a:cs typeface="+mn-lt"/>
              </a:rPr>
              <a:t>This device will be retailing about </a:t>
            </a:r>
            <a:r>
              <a:rPr lang="en-US" b="1">
                <a:ea typeface="+mn-lt"/>
                <a:cs typeface="+mn-lt"/>
              </a:rPr>
              <a:t>90,000 euros</a:t>
            </a:r>
            <a:r>
              <a:rPr lang="en-US">
                <a:ea typeface="+mn-lt"/>
                <a:cs typeface="+mn-lt"/>
              </a:rPr>
              <a:t> but it has not been made commercially avaliable yet; </a:t>
            </a:r>
            <a:r>
              <a:rPr lang="en-US" altLang="zh-CN">
                <a:ea typeface="+mn-lt"/>
                <a:cs typeface="+mn-lt"/>
              </a:rPr>
              <a:t>however, it is still </a:t>
            </a:r>
            <a:r>
              <a:rPr lang="en-US" altLang="zh-CN" b="1" dirty="0">
                <a:ea typeface="+mn-lt"/>
                <a:cs typeface="+mn-lt"/>
              </a:rPr>
              <a:t>significantly cheaper </a:t>
            </a:r>
            <a:r>
              <a:rPr lang="en-US" altLang="zh-CN">
                <a:ea typeface="+mn-lt"/>
                <a:cs typeface="+mn-lt"/>
              </a:rPr>
              <a:t>than benchtop GC/MS</a:t>
            </a:r>
          </a:p>
          <a:p>
            <a:pPr marL="285750" indent="-285750"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US" dirty="0">
              <a:ea typeface="+mn-lt"/>
              <a:cs typeface="+mn-lt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75E84C6-6D60-584A-A4E9-E98015786E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3507" y="3970186"/>
            <a:ext cx="2463121" cy="150419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FAB8821-A99E-B942-944C-4368CFAED0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33202" y="2271131"/>
            <a:ext cx="2463121" cy="139428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08CD76A-EF5F-7B42-9C9E-10377B4BC8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35356" y="572077"/>
            <a:ext cx="2465275" cy="139428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3" name="标题 1">
            <a:extLst>
              <a:ext uri="{FF2B5EF4-FFF2-40B4-BE49-F238E27FC236}">
                <a16:creationId xmlns:a16="http://schemas.microsoft.com/office/drawing/2014/main" id="{939E42C0-2931-B344-83AD-4718DA17DD15}"/>
              </a:ext>
            </a:extLst>
          </p:cNvPr>
          <p:cNvSpPr txBox="1">
            <a:spLocks/>
          </p:cNvSpPr>
          <p:nvPr/>
        </p:nvSpPr>
        <p:spPr>
          <a:xfrm>
            <a:off x="407988" y="58497"/>
            <a:ext cx="11376024" cy="70756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83000"/>
              </a:lnSpc>
              <a:spcBef>
                <a:spcPct val="0"/>
              </a:spcBef>
              <a:buNone/>
              <a:defRPr sz="3000" b="0" i="0" kern="1200">
                <a:solidFill>
                  <a:schemeClr val="tx2"/>
                </a:solidFill>
                <a:latin typeface="+mj-lt"/>
                <a:ea typeface="Mars Centra Extrabold" pitchFamily="2" charset="0"/>
                <a:cs typeface="+mj-cs"/>
              </a:defRPr>
            </a:lvl1pPr>
          </a:lstStyle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lang="en-US" altLang="zh-CN" dirty="0"/>
              <a:t>Research highlight - Portable equipment </a:t>
            </a:r>
            <a:endParaRPr lang="zh-CN" altLang="en-US" sz="2600" dirty="0"/>
          </a:p>
        </p:txBody>
      </p:sp>
      <p:sp>
        <p:nvSpPr>
          <p:cNvPr id="14" name="文本框 11">
            <a:extLst>
              <a:ext uri="{FF2B5EF4-FFF2-40B4-BE49-F238E27FC236}">
                <a16:creationId xmlns:a16="http://schemas.microsoft.com/office/drawing/2014/main" id="{69631FF2-F195-A14F-A582-9712E0887ACB}"/>
              </a:ext>
            </a:extLst>
          </p:cNvPr>
          <p:cNvSpPr txBox="1"/>
          <p:nvPr/>
        </p:nvSpPr>
        <p:spPr>
          <a:xfrm>
            <a:off x="407986" y="822941"/>
            <a:ext cx="7949544" cy="130805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buFont typeface="Wingdings" panose="05000000000000000000" pitchFamily="2" charset="2"/>
              <a:buChar char="p"/>
            </a:pPr>
            <a:r>
              <a:rPr lang="en-US" altLang="zh-CN" sz="2000" dirty="0">
                <a:solidFill>
                  <a:schemeClr val="tx2"/>
                </a:solidFill>
                <a:ea typeface="Mars Centra Extrabold"/>
              </a:rPr>
              <a:t>True mobile mass spectrometry for on-site analysis of food contaminants</a:t>
            </a:r>
          </a:p>
          <a:p>
            <a:pPr>
              <a:lnSpc>
                <a:spcPct val="150000"/>
              </a:lnSpc>
            </a:pPr>
            <a:r>
              <a:rPr lang="zh-CN" altLang="en-US" i="1" dirty="0">
                <a:solidFill>
                  <a:schemeClr val="dk1"/>
                </a:solidFill>
                <a:ea typeface="Mars Centra Extrabold"/>
              </a:rPr>
              <a:t> </a:t>
            </a:r>
            <a:r>
              <a:rPr lang="en-US" altLang="zh-CN" i="1">
                <a:solidFill>
                  <a:schemeClr val="dk1"/>
                </a:solidFill>
                <a:ea typeface="Mars Centra Extrabold"/>
              </a:rPr>
              <a:t>       Macro Blokland  (</a:t>
            </a:r>
            <a:r>
              <a:rPr lang="en-US" altLang="zh-CN" i="1" dirty="0">
                <a:solidFill>
                  <a:schemeClr val="dk1"/>
                </a:solidFill>
                <a:ea typeface="+mn-lt"/>
                <a:cs typeface="+mn-lt"/>
                <a:hlinkClick r:id="rId6"/>
              </a:rPr>
              <a:t>marco.blockland@wur.nl</a:t>
            </a:r>
            <a:r>
              <a:rPr lang="en-US" i="1">
                <a:solidFill>
                  <a:schemeClr val="dk1"/>
                </a:solidFill>
                <a:ea typeface="+mn-lt"/>
                <a:cs typeface="+mn-lt"/>
              </a:rPr>
              <a:t>)</a:t>
            </a:r>
            <a:endParaRPr lang="en-US" i="1" dirty="0">
              <a:solidFill>
                <a:schemeClr val="dk1"/>
              </a:solidFill>
              <a:ea typeface="+mn-lt"/>
              <a:cs typeface="+mn-lt"/>
            </a:endParaRPr>
          </a:p>
          <a:p>
            <a:r>
              <a:rPr lang="en-US" altLang="zh-CN" i="1">
                <a:solidFill>
                  <a:schemeClr val="dk1"/>
                </a:solidFill>
                <a:ea typeface="Mars Centra Extrabold"/>
              </a:rPr>
              <a:t>       Wageningen Food Safety Research </a:t>
            </a:r>
            <a:endParaRPr lang="zh-CN" altLang="en-US" i="1">
              <a:solidFill>
                <a:schemeClr val="dk1"/>
              </a:solidFill>
            </a:endParaRPr>
          </a:p>
        </p:txBody>
      </p:sp>
      <p:sp>
        <p:nvSpPr>
          <p:cNvPr id="15" name="TextBox 12">
            <a:extLst>
              <a:ext uri="{FF2B5EF4-FFF2-40B4-BE49-F238E27FC236}">
                <a16:creationId xmlns:a16="http://schemas.microsoft.com/office/drawing/2014/main" id="{FE8CAD8D-655F-4CDF-95EE-64E767810225}"/>
              </a:ext>
            </a:extLst>
          </p:cNvPr>
          <p:cNvSpPr txBox="1"/>
          <p:nvPr/>
        </p:nvSpPr>
        <p:spPr>
          <a:xfrm>
            <a:off x="5422" y="4646823"/>
            <a:ext cx="8331740" cy="220060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lIns="0" tIns="0" rIns="0" bIns="0" rtlCol="0" anchor="t">
            <a:spAutoFit/>
          </a:bodyPr>
          <a:lstStyle/>
          <a:p>
            <a:pPr lvl="1" algn="just">
              <a:spcAft>
                <a:spcPts val="600"/>
              </a:spcAft>
              <a:buClr>
                <a:schemeClr val="accent2"/>
              </a:buClr>
            </a:pPr>
            <a:r>
              <a:rPr lang="en-US" altLang="zh-CN" sz="2000" b="1">
                <a:ea typeface="Mars Centra"/>
              </a:rPr>
              <a:t>Take home message:</a:t>
            </a:r>
          </a:p>
          <a:p>
            <a:pPr marL="800100" lvl="1" indent="-342900">
              <a:spcAft>
                <a:spcPts val="600"/>
              </a:spcAft>
              <a:buClr>
                <a:schemeClr val="accent2"/>
              </a:buClr>
              <a:buFont typeface="Arial,Sans-Serif"/>
              <a:buChar char="•"/>
            </a:pPr>
            <a:r>
              <a:rPr lang="en-US" altLang="zh-CN">
                <a:highlight>
                  <a:srgbClr val="FFFF00"/>
                </a:highlight>
                <a:ea typeface="+mn-lt"/>
                <a:cs typeface="+mn-lt"/>
              </a:rPr>
              <a:t>This is one of the few portable operating GC-MS which competency has been validated. </a:t>
            </a:r>
            <a:endParaRPr lang="en-US">
              <a:ea typeface="+mn-lt"/>
              <a:cs typeface="+mn-lt"/>
            </a:endParaRPr>
          </a:p>
          <a:p>
            <a:pPr marL="800100" lvl="1" indent="-342900">
              <a:spcAft>
                <a:spcPts val="600"/>
              </a:spcAft>
              <a:buClr>
                <a:schemeClr val="accent2"/>
              </a:buClr>
              <a:buFont typeface="Arial,Sans-Serif"/>
              <a:buChar char="•"/>
            </a:pPr>
            <a:r>
              <a:rPr lang="en-US" altLang="zh-CN">
                <a:highlight>
                  <a:srgbClr val="FFFF00"/>
                </a:highlight>
              </a:rPr>
              <a:t>Mars could utilize this for on-field study globally since it can fit in a regular suitcase</a:t>
            </a:r>
            <a:endParaRPr lang="en-US" altLang="zh-CN" dirty="0">
              <a:highlight>
                <a:srgbClr val="FFFF00"/>
              </a:highlight>
            </a:endParaRPr>
          </a:p>
          <a:p>
            <a:pPr marL="800100" lvl="1" indent="-342900">
              <a:spcAft>
                <a:spcPts val="600"/>
              </a:spcAft>
              <a:buClr>
                <a:schemeClr val="accent2"/>
              </a:buClr>
              <a:buFont typeface="Arial,Sans-Serif"/>
              <a:buChar char="•"/>
            </a:pPr>
            <a:r>
              <a:rPr lang="en-US" altLang="zh-CN" dirty="0">
                <a:ea typeface="+mn-lt"/>
                <a:cs typeface="+mn-lt"/>
              </a:rPr>
              <a:t>The cost is a fraction of desk-top GC-MS, making it closer </a:t>
            </a:r>
            <a:r>
              <a:rPr lang="en-US" altLang="zh-CN">
                <a:ea typeface="+mn-lt"/>
                <a:cs typeface="+mn-lt"/>
              </a:rPr>
              <a:t>for industry and lab deployment</a:t>
            </a:r>
            <a:endParaRPr lang="en-US" altLang="zh-CN" dirty="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901147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CC745F-8836-481A-8443-7E1CA61F4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Research highlight - Toxins and allergens  (GT) 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6CB0FDE-D1E6-47EB-86E1-A80390824F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1C45151-02AE-4E2F-8ABB-DDA32B4612C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C3ACAB3-CA36-4966-8A1D-076772D39D8D}" type="slidenum">
              <a:rPr lang="en-GB" smtClean="0"/>
              <a:pPr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09430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B247570-B504-48D5-A697-AB7EB83A1BF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C3ACAB3-CA36-4966-8A1D-076772D39D8D}" type="slidenum">
              <a:rPr lang="en-GB" smtClean="0"/>
              <a:pPr/>
              <a:t>14</a:t>
            </a:fld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22E9159-0C75-1D4D-848E-2615E1D048F4}"/>
              </a:ext>
            </a:extLst>
          </p:cNvPr>
          <p:cNvSpPr/>
          <p:nvPr/>
        </p:nvSpPr>
        <p:spPr>
          <a:xfrm>
            <a:off x="407986" y="1920569"/>
            <a:ext cx="7118970" cy="2185214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marL="342900" indent="-342900" algn="just">
              <a:spcAft>
                <a:spcPts val="600"/>
              </a:spcAft>
              <a:buClr>
                <a:schemeClr val="accent2"/>
              </a:buClr>
              <a:buFont typeface="Arial,Sans-Serif"/>
              <a:buChar char="•"/>
            </a:pPr>
            <a:r>
              <a:rPr lang="en-US" dirty="0">
                <a:ea typeface="+mn-lt"/>
                <a:cs typeface="+mn-lt"/>
              </a:rPr>
              <a:t>General analytical approach of mineral oil involves </a:t>
            </a:r>
            <a:r>
              <a:rPr lang="en-US" b="1" dirty="0">
                <a:ea typeface="+mn-lt"/>
                <a:cs typeface="+mn-lt"/>
              </a:rPr>
              <a:t>several steps of extraction and separation </a:t>
            </a:r>
            <a:r>
              <a:rPr lang="en-US" b="1" dirty="0">
                <a:highlight>
                  <a:srgbClr val="FFFF00"/>
                </a:highlight>
                <a:ea typeface="+mn-lt"/>
                <a:cs typeface="+mn-lt"/>
              </a:rPr>
              <a:t>coupled</a:t>
            </a:r>
            <a:r>
              <a:rPr lang="en-US" b="1" dirty="0">
                <a:ea typeface="+mn-lt"/>
                <a:cs typeface="+mn-lt"/>
              </a:rPr>
              <a:t> </a:t>
            </a:r>
            <a:r>
              <a:rPr lang="en-US" dirty="0">
                <a:ea typeface="+mn-lt"/>
                <a:cs typeface="+mn-lt"/>
              </a:rPr>
              <a:t>with GC-FID</a:t>
            </a:r>
          </a:p>
          <a:p>
            <a:pPr marL="342900" indent="-342900" algn="just">
              <a:spcAft>
                <a:spcPts val="600"/>
              </a:spcAft>
              <a:buClr>
                <a:schemeClr val="accent2"/>
              </a:buClr>
              <a:buFont typeface="Arial,Sans-Serif"/>
              <a:buChar char="•"/>
            </a:pPr>
            <a:r>
              <a:rPr lang="en-US" dirty="0">
                <a:ea typeface="+mn-lt"/>
                <a:cs typeface="+mn-lt"/>
              </a:rPr>
              <a:t>The origin of mineral oil contamination is </a:t>
            </a:r>
            <a:r>
              <a:rPr lang="en-US" b="1" dirty="0">
                <a:ea typeface="+mn-lt"/>
                <a:cs typeface="+mn-lt"/>
              </a:rPr>
              <a:t>complex</a:t>
            </a:r>
            <a:r>
              <a:rPr lang="en-US" dirty="0">
                <a:ea typeface="+mn-lt"/>
                <a:cs typeface="+mn-lt"/>
              </a:rPr>
              <a:t> and </a:t>
            </a:r>
            <a:r>
              <a:rPr lang="en-US" b="1" dirty="0">
                <a:ea typeface="+mn-lt"/>
                <a:cs typeface="+mn-lt"/>
              </a:rPr>
              <a:t>not yet elaborated</a:t>
            </a:r>
          </a:p>
          <a:p>
            <a:pPr marL="342900" indent="-342900" algn="just">
              <a:spcAft>
                <a:spcPts val="600"/>
              </a:spcAft>
              <a:buClr>
                <a:schemeClr val="accent2"/>
              </a:buClr>
              <a:buFont typeface="Arial,Sans-Serif"/>
              <a:buChar char="•"/>
            </a:pPr>
            <a:r>
              <a:rPr lang="en-US" dirty="0">
                <a:ea typeface="+mn-lt"/>
                <a:cs typeface="+mn-lt"/>
              </a:rPr>
              <a:t>To elucidate one of possible contamination </a:t>
            </a:r>
            <a:r>
              <a:rPr lang="en-US" dirty="0">
                <a:highlight>
                  <a:srgbClr val="FFFF00"/>
                </a:highlight>
                <a:ea typeface="+mn-lt"/>
                <a:cs typeface="+mn-lt"/>
              </a:rPr>
              <a:t>sources</a:t>
            </a:r>
            <a:r>
              <a:rPr lang="en-US" dirty="0">
                <a:ea typeface="+mn-lt"/>
                <a:cs typeface="+mn-lt"/>
              </a:rPr>
              <a:t>, which is </a:t>
            </a:r>
            <a:r>
              <a:rPr lang="en-US" b="1" dirty="0">
                <a:ea typeface="+mn-lt"/>
                <a:cs typeface="+mn-lt"/>
              </a:rPr>
              <a:t>food package migration</a:t>
            </a:r>
            <a:r>
              <a:rPr lang="en-US">
                <a:ea typeface="+mn-lt"/>
                <a:cs typeface="+mn-lt"/>
              </a:rPr>
              <a:t>, experiments were conducted for cereal-based baby </a:t>
            </a:r>
            <a:r>
              <a:rPr lang="en-US" dirty="0">
                <a:ea typeface="+mn-lt"/>
                <a:cs typeface="+mn-lt"/>
              </a:rPr>
              <a:t>food and cereal breakfast between </a:t>
            </a:r>
            <a:r>
              <a:rPr lang="en-US" dirty="0">
                <a:highlight>
                  <a:srgbClr val="FFFF00"/>
                </a:highlight>
                <a:ea typeface="+mn-lt"/>
                <a:cs typeface="+mn-lt"/>
              </a:rPr>
              <a:t>a</a:t>
            </a:r>
            <a:r>
              <a:rPr lang="en-US" dirty="0">
                <a:ea typeface="+mn-lt"/>
                <a:cs typeface="+mn-lt"/>
              </a:rPr>
              <a:t> time interval of 6 months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F6736CC-9697-3E43-BC4A-813E463E64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7373" y="2678963"/>
            <a:ext cx="2365193" cy="150098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C2E196C-BD03-F746-AAF3-1EFEBE469F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17373" y="4436497"/>
            <a:ext cx="2498016" cy="155849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988D036-C39D-5345-B547-0EF91935E59B}"/>
              </a:ext>
            </a:extLst>
          </p:cNvPr>
          <p:cNvSpPr txBox="1"/>
          <p:nvPr/>
        </p:nvSpPr>
        <p:spPr>
          <a:xfrm>
            <a:off x="9529740" y="6259839"/>
            <a:ext cx="1755872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dirty="0" err="1"/>
              <a:t>ruudj.peters@wur.nl</a:t>
            </a:r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ED1888-7909-D040-8B23-33127E7A8262}"/>
              </a:ext>
            </a:extLst>
          </p:cNvPr>
          <p:cNvSpPr txBox="1"/>
          <p:nvPr/>
        </p:nvSpPr>
        <p:spPr>
          <a:xfrm>
            <a:off x="0" y="4594538"/>
            <a:ext cx="7526956" cy="121571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lIns="0" tIns="0" rIns="0" bIns="0" rtlCol="0" anchor="t">
            <a:spAutoFit/>
          </a:bodyPr>
          <a:lstStyle/>
          <a:p>
            <a:pPr lvl="1" algn="just">
              <a:spcAft>
                <a:spcPts val="600"/>
              </a:spcAft>
              <a:buClr>
                <a:schemeClr val="accent2"/>
              </a:buClr>
            </a:pPr>
            <a:r>
              <a:rPr lang="en-US" altLang="zh-CN" sz="2000" b="1" dirty="0">
                <a:ea typeface="Mars Centra"/>
              </a:rPr>
              <a:t>Take home message:</a:t>
            </a:r>
          </a:p>
          <a:p>
            <a:pPr marL="742950" lvl="1" indent="-285750" algn="just"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>
                <a:ea typeface="+mn-lt"/>
                <a:cs typeface="+mn-lt"/>
              </a:rPr>
              <a:t>The result showed that </a:t>
            </a:r>
            <a:r>
              <a:rPr lang="en-US">
                <a:ea typeface="+mn-lt"/>
                <a:cs typeface="+mn-lt"/>
              </a:rPr>
              <a:t>migration of mineral oil was observed </a:t>
            </a:r>
            <a:r>
              <a:rPr lang="en-US" dirty="0">
                <a:ea typeface="+mn-lt"/>
                <a:cs typeface="+mn-lt"/>
              </a:rPr>
              <a:t>in cereal-based foods over </a:t>
            </a:r>
            <a:r>
              <a:rPr lang="en-US" dirty="0">
                <a:highlight>
                  <a:srgbClr val="FFFF00"/>
                </a:highlight>
                <a:ea typeface="+mn-lt"/>
                <a:cs typeface="+mn-lt"/>
              </a:rPr>
              <a:t>6 months</a:t>
            </a:r>
            <a:r>
              <a:rPr lang="en-US" dirty="0">
                <a:ea typeface="+mn-lt"/>
                <a:cs typeface="+mn-lt"/>
              </a:rPr>
              <a:t>, implying package migration could be a potential source of mineral oil contamination for other food as well</a:t>
            </a:r>
          </a:p>
        </p:txBody>
      </p:sp>
      <p:sp>
        <p:nvSpPr>
          <p:cNvPr id="10" name="标题 1">
            <a:extLst>
              <a:ext uri="{FF2B5EF4-FFF2-40B4-BE49-F238E27FC236}">
                <a16:creationId xmlns:a16="http://schemas.microsoft.com/office/drawing/2014/main" id="{A0D85399-4405-8F4B-87F5-BA68CEA41F71}"/>
              </a:ext>
            </a:extLst>
          </p:cNvPr>
          <p:cNvSpPr txBox="1">
            <a:spLocks/>
          </p:cNvSpPr>
          <p:nvPr/>
        </p:nvSpPr>
        <p:spPr>
          <a:xfrm>
            <a:off x="407986" y="60947"/>
            <a:ext cx="11376024" cy="70756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83000"/>
              </a:lnSpc>
              <a:spcBef>
                <a:spcPct val="0"/>
              </a:spcBef>
              <a:buNone/>
              <a:defRPr sz="3000" b="0" i="0" kern="1200">
                <a:solidFill>
                  <a:schemeClr val="tx2"/>
                </a:solidFill>
                <a:latin typeface="+mj-lt"/>
                <a:ea typeface="Mars Centra Extrabold" pitchFamily="2" charset="0"/>
                <a:cs typeface="+mj-cs"/>
              </a:defRPr>
            </a:lvl1pPr>
          </a:lstStyle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lang="en-US" altLang="zh-CN" dirty="0"/>
              <a:t>Research highlight – Food contaminants</a:t>
            </a:r>
            <a:endParaRPr lang="zh-CN" altLang="en-US" sz="2600" dirty="0"/>
          </a:p>
        </p:txBody>
      </p:sp>
      <p:sp>
        <p:nvSpPr>
          <p:cNvPr id="11" name="文本框 11">
            <a:extLst>
              <a:ext uri="{FF2B5EF4-FFF2-40B4-BE49-F238E27FC236}">
                <a16:creationId xmlns:a16="http://schemas.microsoft.com/office/drawing/2014/main" id="{936748EC-0AB5-104E-9AFB-2AB426F35F83}"/>
              </a:ext>
            </a:extLst>
          </p:cNvPr>
          <p:cNvSpPr txBox="1"/>
          <p:nvPr/>
        </p:nvSpPr>
        <p:spPr>
          <a:xfrm>
            <a:off x="407986" y="764604"/>
            <a:ext cx="8251468" cy="100027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buFont typeface="Wingdings" panose="05000000000000000000" pitchFamily="2" charset="2"/>
              <a:buChar char="p"/>
            </a:pPr>
            <a:r>
              <a:rPr lang="en-US" altLang="zh-CN" sz="2000" dirty="0">
                <a:solidFill>
                  <a:schemeClr val="tx2"/>
                </a:solidFill>
                <a:ea typeface="Mars Centra Extrabold"/>
              </a:rPr>
              <a:t>Mineral oil hydrocarbons in the food chain</a:t>
            </a:r>
          </a:p>
          <a:p>
            <a:pPr>
              <a:lnSpc>
                <a:spcPct val="150000"/>
              </a:lnSpc>
            </a:pPr>
            <a:r>
              <a:rPr lang="zh-CN" altLang="en-US" i="1" dirty="0">
                <a:solidFill>
                  <a:schemeClr val="dk1"/>
                </a:solidFill>
                <a:ea typeface="Mars Centra Extrabold"/>
              </a:rPr>
              <a:t> </a:t>
            </a:r>
            <a:r>
              <a:rPr lang="en-US" altLang="zh-CN" i="1" dirty="0">
                <a:solidFill>
                  <a:schemeClr val="dk1"/>
                </a:solidFill>
                <a:ea typeface="Mars Centra Extrabold"/>
              </a:rPr>
              <a:t>        Ruud Peters (</a:t>
            </a:r>
            <a:r>
              <a:rPr lang="en-US" i="1" dirty="0">
                <a:ea typeface="+mn-lt"/>
                <a:cs typeface="+mn-lt"/>
                <a:hlinkClick r:id="rId5"/>
              </a:rPr>
              <a:t>ruudj.peters@wur.nl</a:t>
            </a:r>
            <a:r>
              <a:rPr lang="en-US" altLang="zh-CN" i="1">
                <a:solidFill>
                  <a:schemeClr val="dk1"/>
                </a:solidFill>
                <a:ea typeface="+mn-lt"/>
              </a:rPr>
              <a:t>)</a:t>
            </a:r>
            <a:r>
              <a:rPr lang="en-US" altLang="zh-CN" i="1" dirty="0">
                <a:solidFill>
                  <a:schemeClr val="dk1"/>
                </a:solidFill>
                <a:ea typeface="Mars Centra Extrabold"/>
              </a:rPr>
              <a:t>     </a:t>
            </a:r>
            <a:endParaRPr lang="zh-CN" altLang="en-US" i="1" dirty="0">
              <a:solidFill>
                <a:schemeClr val="dk1"/>
              </a:solidFill>
              <a:ea typeface="Mars Centra Extrabold"/>
            </a:endParaRPr>
          </a:p>
          <a:p>
            <a:r>
              <a:rPr lang="en-US" altLang="zh-CN" i="1">
                <a:solidFill>
                  <a:schemeClr val="dk1"/>
                </a:solidFill>
                <a:ea typeface="Mars Centra Extrabold"/>
              </a:rPr>
              <a:t>        Wageningen Food Safety Research</a:t>
            </a:r>
            <a:endParaRPr lang="zh-CN" altLang="en-US" i="1">
              <a:solidFill>
                <a:schemeClr val="dk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273989E-6906-D44A-9B2F-67B90EE096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31749" y="855587"/>
            <a:ext cx="2356281" cy="150098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9640148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0154B1D-A5FC-434C-9768-93439B173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Food Contaminates: </a:t>
            </a:r>
            <a:r>
              <a:rPr lang="en-US" sz="3200" b="1" dirty="0">
                <a:ea typeface="Mars Centra Extrabold"/>
              </a:rPr>
              <a:t>TOFMS/FID </a:t>
            </a:r>
            <a:r>
              <a:rPr lang="en-US" sz="3200" dirty="0">
                <a:ea typeface="Mars Centra Extrabold"/>
              </a:rPr>
              <a:t>for mineral oil analysis (GT) 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B247570-B504-48D5-A697-AB7EB83A1BF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C3ACAB3-CA36-4966-8A1D-076772D39D8D}" type="slidenum">
              <a:rPr lang="en-GB" smtClean="0"/>
              <a:pPr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1564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284C85C-7A42-46F8-BB4C-904BB9091B6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C3ACAB3-CA36-4966-8A1D-076772D39D8D}" type="slidenum">
              <a:rPr lang="en-GB" smtClean="0"/>
              <a:pPr/>
              <a:t>16</a:t>
            </a:fld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B10D96F-A832-174A-A490-BF50C59931F1}"/>
              </a:ext>
            </a:extLst>
          </p:cNvPr>
          <p:cNvSpPr/>
          <p:nvPr/>
        </p:nvSpPr>
        <p:spPr>
          <a:xfrm>
            <a:off x="405371" y="2110973"/>
            <a:ext cx="8404296" cy="2262158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marL="342900" indent="-342900" algn="just">
              <a:spcAft>
                <a:spcPts val="600"/>
              </a:spcAft>
              <a:buClr>
                <a:schemeClr val="accent2"/>
              </a:buClr>
              <a:buFont typeface="Arial,Sans-Serif"/>
              <a:buChar char="•"/>
            </a:pPr>
            <a:r>
              <a:rPr lang="en-US">
                <a:ea typeface="+mn-lt"/>
                <a:cs typeface="+mn-lt"/>
              </a:rPr>
              <a:t>Microplastics refer to small plastic particles with size of often </a:t>
            </a:r>
            <a:r>
              <a:rPr lang="en-US" b="1">
                <a:ea typeface="+mn-lt"/>
                <a:cs typeface="+mn-lt"/>
              </a:rPr>
              <a:t>smaller than 5 mm</a:t>
            </a:r>
            <a:r>
              <a:rPr lang="en-US">
                <a:ea typeface="+mn-lt"/>
                <a:cs typeface="+mn-lt"/>
              </a:rPr>
              <a:t>, and accout significantly to the plastic pollution, especially in river and ocean</a:t>
            </a:r>
          </a:p>
          <a:p>
            <a:pPr marL="342900" indent="-342900" algn="just">
              <a:spcAft>
                <a:spcPts val="600"/>
              </a:spcAft>
              <a:buClr>
                <a:schemeClr val="accent2"/>
              </a:buClr>
              <a:buFont typeface="Arial,Sans-Serif"/>
              <a:buChar char="•"/>
            </a:pPr>
            <a:r>
              <a:rPr lang="en-US">
                <a:ea typeface="+mn-lt"/>
                <a:cs typeface="+mn-lt"/>
              </a:rPr>
              <a:t>Major analytical methods avaliable are </a:t>
            </a:r>
            <a:r>
              <a:rPr lang="en-US" b="1">
                <a:ea typeface="+mn-lt"/>
                <a:cs typeface="+mn-lt"/>
              </a:rPr>
              <a:t>Infrared (IR) spectroscopy</a:t>
            </a:r>
            <a:r>
              <a:rPr lang="en-US">
                <a:ea typeface="+mn-lt"/>
                <a:cs typeface="+mn-lt"/>
              </a:rPr>
              <a:t>, </a:t>
            </a:r>
            <a:r>
              <a:rPr lang="en-US" b="1">
                <a:ea typeface="+mn-lt"/>
                <a:cs typeface="+mn-lt"/>
              </a:rPr>
              <a:t>Raman spectrosopy</a:t>
            </a:r>
            <a:r>
              <a:rPr lang="en-US">
                <a:ea typeface="+mn-lt"/>
                <a:cs typeface="+mn-lt"/>
              </a:rPr>
              <a:t>, </a:t>
            </a:r>
            <a:r>
              <a:rPr lang="en-US" b="1">
                <a:ea typeface="+mn-lt"/>
                <a:cs typeface="+mn-lt"/>
              </a:rPr>
              <a:t>Gel-permeation chromatography (GPC) </a:t>
            </a:r>
            <a:r>
              <a:rPr lang="en-US">
                <a:ea typeface="+mn-lt"/>
                <a:cs typeface="+mn-lt"/>
              </a:rPr>
              <a:t>and </a:t>
            </a:r>
            <a:r>
              <a:rPr lang="en-US" b="1">
                <a:ea typeface="+mn-lt"/>
                <a:cs typeface="+mn-lt"/>
              </a:rPr>
              <a:t>GC-MS (pyrolysis)</a:t>
            </a:r>
            <a:endParaRPr lang="en-US" b="1" dirty="0">
              <a:ea typeface="+mn-lt"/>
              <a:cs typeface="+mn-lt"/>
            </a:endParaRPr>
          </a:p>
          <a:p>
            <a:pPr marL="342900" indent="-342900" algn="just">
              <a:spcAft>
                <a:spcPts val="600"/>
              </a:spcAft>
              <a:buClr>
                <a:schemeClr val="accent2"/>
              </a:buClr>
              <a:buFont typeface="Arial,Sans-Serif"/>
              <a:buChar char="•"/>
            </a:pPr>
            <a:r>
              <a:rPr lang="en-US">
                <a:ea typeface="+mn-lt"/>
                <a:cs typeface="+mn-lt"/>
              </a:rPr>
              <a:t>Recent studies have shown microplastic in food, German beer and toothbrush</a:t>
            </a:r>
            <a:endParaRPr lang="en-US"/>
          </a:p>
          <a:p>
            <a:pPr marL="342900" indent="-342900" algn="just">
              <a:spcAft>
                <a:spcPts val="600"/>
              </a:spcAft>
              <a:buClr>
                <a:schemeClr val="accent2"/>
              </a:buClr>
              <a:buFont typeface="Arial,Sans-Serif"/>
              <a:buChar char="•"/>
            </a:pPr>
            <a:r>
              <a:rPr lang="en-US">
                <a:ea typeface="+mn-lt"/>
                <a:cs typeface="+mn-lt"/>
              </a:rPr>
              <a:t>In this study on Rhine river sediments, result showed that more than 50% of microplastic pollution is covered by </a:t>
            </a:r>
            <a:r>
              <a:rPr lang="en-US" b="1">
                <a:ea typeface="+mn-lt"/>
                <a:cs typeface="+mn-lt"/>
              </a:rPr>
              <a:t>polyethylene (PE)</a:t>
            </a:r>
            <a:r>
              <a:rPr lang="en-US">
                <a:ea typeface="+mn-lt"/>
                <a:cs typeface="+mn-lt"/>
              </a:rPr>
              <a:t> and </a:t>
            </a:r>
            <a:r>
              <a:rPr lang="en-US" b="1">
                <a:ea typeface="+mn-lt"/>
                <a:cs typeface="+mn-lt"/>
              </a:rPr>
              <a:t>polypropylene (PP)</a:t>
            </a:r>
            <a:endParaRPr lang="en-US" b="1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4464440-5FA2-8242-97C3-732DA07D4C77}"/>
              </a:ext>
            </a:extLst>
          </p:cNvPr>
          <p:cNvSpPr txBox="1"/>
          <p:nvPr/>
        </p:nvSpPr>
        <p:spPr>
          <a:xfrm>
            <a:off x="9644759" y="6533009"/>
            <a:ext cx="2069186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dirty="0" err="1"/>
              <a:t>knepper@hs-fresenius.de</a:t>
            </a:r>
            <a:endParaRPr lang="en-US" sz="1200" dirty="0">
              <a:solidFill>
                <a:schemeClr val="tx2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3F8956-D6CE-7145-86E5-69D0D01ADF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3095" y="4537469"/>
            <a:ext cx="2459665" cy="165373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D9A843F-90B5-DC41-AB47-C2FBB73C8C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63096" y="2541931"/>
            <a:ext cx="2459665" cy="165373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1" name="标题 1">
            <a:extLst>
              <a:ext uri="{FF2B5EF4-FFF2-40B4-BE49-F238E27FC236}">
                <a16:creationId xmlns:a16="http://schemas.microsoft.com/office/drawing/2014/main" id="{0510D1D1-6DDF-C04E-AB32-B2157C462F27}"/>
              </a:ext>
            </a:extLst>
          </p:cNvPr>
          <p:cNvSpPr txBox="1">
            <a:spLocks/>
          </p:cNvSpPr>
          <p:nvPr/>
        </p:nvSpPr>
        <p:spPr>
          <a:xfrm>
            <a:off x="407986" y="60947"/>
            <a:ext cx="11376024" cy="70756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83000"/>
              </a:lnSpc>
              <a:spcBef>
                <a:spcPct val="0"/>
              </a:spcBef>
              <a:buNone/>
              <a:defRPr sz="3000" b="0" i="0" kern="1200">
                <a:solidFill>
                  <a:schemeClr val="tx2"/>
                </a:solidFill>
                <a:latin typeface="+mj-lt"/>
                <a:ea typeface="Mars Centra Extrabold" pitchFamily="2" charset="0"/>
                <a:cs typeface="+mj-cs"/>
              </a:defRPr>
            </a:lvl1pPr>
          </a:lstStyle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lang="en-US" altLang="zh-CN" dirty="0"/>
              <a:t>Research highlight – Food contaminants</a:t>
            </a:r>
            <a:endParaRPr lang="zh-CN" altLang="en-US" sz="2600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172E094-2FFF-C143-9456-287A512F6A11}"/>
              </a:ext>
            </a:extLst>
          </p:cNvPr>
          <p:cNvSpPr txBox="1"/>
          <p:nvPr/>
        </p:nvSpPr>
        <p:spPr>
          <a:xfrm>
            <a:off x="273233" y="1027042"/>
            <a:ext cx="8393860" cy="100027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buFont typeface="Wingdings" panose="05000000000000000000" pitchFamily="2" charset="2"/>
              <a:buChar char="p"/>
            </a:pPr>
            <a:r>
              <a:rPr lang="en-US" altLang="zh-CN" sz="2000" dirty="0">
                <a:solidFill>
                  <a:schemeClr val="tx2"/>
                </a:solidFill>
                <a:ea typeface="Mars Centra Extrabold"/>
              </a:rPr>
              <a:t>The microplastics issue in the food chain, lessons learnt from water</a:t>
            </a:r>
          </a:p>
          <a:p>
            <a:pPr>
              <a:lnSpc>
                <a:spcPct val="150000"/>
              </a:lnSpc>
            </a:pPr>
            <a:r>
              <a:rPr lang="zh-CN" altLang="en-US" i="1" dirty="0">
                <a:solidFill>
                  <a:schemeClr val="dk1"/>
                </a:solidFill>
                <a:ea typeface="Mars Centra Extrabold"/>
              </a:rPr>
              <a:t> </a:t>
            </a:r>
            <a:r>
              <a:rPr lang="en-US" altLang="zh-CN" i="1">
                <a:solidFill>
                  <a:schemeClr val="dk1"/>
                </a:solidFill>
                <a:ea typeface="Mars Centra Extrabold"/>
              </a:rPr>
              <a:t>        Thomas P. Knepper (</a:t>
            </a:r>
            <a:r>
              <a:rPr lang="en-US" dirty="0">
                <a:ea typeface="+mn-lt"/>
                <a:cs typeface="+mn-lt"/>
                <a:hlinkClick r:id="rId5"/>
              </a:rPr>
              <a:t>knepper@hs-fresenius.de</a:t>
            </a:r>
            <a:r>
              <a:rPr lang="en-US" altLang="zh-CN" i="1">
                <a:solidFill>
                  <a:schemeClr val="dk1"/>
                </a:solidFill>
                <a:ea typeface="+mn-lt"/>
              </a:rPr>
              <a:t>)</a:t>
            </a:r>
            <a:endParaRPr lang="zh-CN" altLang="en-US" i="1" dirty="0">
              <a:solidFill>
                <a:schemeClr val="dk1"/>
              </a:solidFill>
              <a:ea typeface="Mars Centra Extrabold"/>
            </a:endParaRPr>
          </a:p>
          <a:p>
            <a:r>
              <a:rPr lang="en-US" altLang="zh-CN" i="1">
                <a:solidFill>
                  <a:schemeClr val="dk1"/>
                </a:solidFill>
                <a:ea typeface="Mars Centra Extrabold"/>
              </a:rPr>
              <a:t>         Hochschule Fresenius</a:t>
            </a:r>
            <a:endParaRPr lang="zh-CN" altLang="en-US" i="1">
              <a:solidFill>
                <a:schemeClr val="dk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4CAD6FF-B8C2-6140-BAE8-F827A4F141D6}"/>
              </a:ext>
            </a:extLst>
          </p:cNvPr>
          <p:cNvSpPr txBox="1"/>
          <p:nvPr/>
        </p:nvSpPr>
        <p:spPr>
          <a:xfrm>
            <a:off x="460677" y="5234289"/>
            <a:ext cx="8371912" cy="107721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lIns="0" tIns="0" rIns="0" bIns="0" rtlCol="0" anchor="t">
            <a:spAutoFit/>
          </a:bodyPr>
          <a:lstStyle/>
          <a:p>
            <a:pPr algn="just">
              <a:spcAft>
                <a:spcPts val="600"/>
              </a:spcAft>
              <a:buClr>
                <a:schemeClr val="accent2"/>
              </a:buClr>
            </a:pPr>
            <a:r>
              <a:rPr lang="en-US" altLang="zh-CN" sz="2000" b="1" dirty="0">
                <a:ea typeface="Mars Centra"/>
              </a:rPr>
              <a:t>Take home message:</a:t>
            </a:r>
          </a:p>
          <a:p>
            <a:pPr marL="342900" indent="-342900" algn="just">
              <a:spcAft>
                <a:spcPts val="600"/>
              </a:spcAft>
              <a:buClr>
                <a:schemeClr val="accent2"/>
              </a:buClr>
              <a:buFont typeface="Arial"/>
              <a:buChar char="•"/>
            </a:pPr>
            <a:r>
              <a:rPr lang="en-US" altLang="zh-CN" sz="2000">
                <a:ea typeface="+mn-lt"/>
                <a:cs typeface="+mn-lt"/>
              </a:rPr>
              <a:t>Microplastic has raised public concerns and Mars should keep monitor it</a:t>
            </a:r>
          </a:p>
          <a:p>
            <a:pPr marL="342900" indent="-342900" algn="just">
              <a:spcAft>
                <a:spcPts val="600"/>
              </a:spcAft>
              <a:buClr>
                <a:schemeClr val="accent2"/>
              </a:buClr>
              <a:buFont typeface="Arial"/>
              <a:buChar char="•"/>
            </a:pPr>
            <a:r>
              <a:rPr lang="en-US" altLang="zh-CN" sz="2000">
                <a:highlight>
                  <a:srgbClr val="FFFF00"/>
                </a:highlight>
                <a:ea typeface="+mn-lt"/>
                <a:cs typeface="+mn-lt"/>
              </a:rPr>
              <a:t>And what else?</a:t>
            </a:r>
            <a:endParaRPr lang="en-US" altLang="zh-CN" sz="2000" dirty="0">
              <a:highlight>
                <a:srgbClr val="FFFF00"/>
              </a:highlight>
              <a:ea typeface="+mn-lt"/>
              <a:cs typeface="+mn-lt"/>
            </a:endParaRPr>
          </a:p>
        </p:txBody>
      </p:sp>
      <p:pic>
        <p:nvPicPr>
          <p:cNvPr id="16" name="Picture 15" descr="A close up of a sign&#10;&#10;Description automatically generated">
            <a:extLst>
              <a:ext uri="{FF2B5EF4-FFF2-40B4-BE49-F238E27FC236}">
                <a16:creationId xmlns:a16="http://schemas.microsoft.com/office/drawing/2014/main" id="{7D51B937-8EAB-1044-993E-CFBDD298880E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62" t="7222" r="27834" b="24388"/>
          <a:stretch/>
        </p:blipFill>
        <p:spPr>
          <a:xfrm>
            <a:off x="9099966" y="360721"/>
            <a:ext cx="2459666" cy="183736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4417038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284C85C-7A42-46F8-BB4C-904BB9091B6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C3ACAB3-CA36-4966-8A1D-076772D39D8D}" type="slidenum">
              <a:rPr lang="en-GB" smtClean="0"/>
              <a:pPr/>
              <a:t>17</a:t>
            </a:fld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B10D96F-A832-174A-A490-BF50C59931F1}"/>
              </a:ext>
            </a:extLst>
          </p:cNvPr>
          <p:cNvSpPr/>
          <p:nvPr/>
        </p:nvSpPr>
        <p:spPr>
          <a:xfrm>
            <a:off x="247034" y="2020862"/>
            <a:ext cx="8074052" cy="24468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>
                <a:ea typeface="Mars Centra"/>
              </a:rPr>
              <a:t>MCPD occurs in various vegetable oils during </a:t>
            </a:r>
            <a:r>
              <a:rPr lang="en-US" b="1" dirty="0">
                <a:ea typeface="Mars Centra"/>
              </a:rPr>
              <a:t>deodorization</a:t>
            </a:r>
            <a:r>
              <a:rPr lang="en-US" dirty="0">
                <a:ea typeface="Mars Centra"/>
              </a:rPr>
              <a:t>; its formation positively</a:t>
            </a:r>
            <a:r>
              <a:rPr lang="en-US" dirty="0">
                <a:highlight>
                  <a:srgbClr val="FFFF00"/>
                </a:highlight>
                <a:ea typeface="Mars Centra"/>
              </a:rPr>
              <a:t> correlates </a:t>
            </a:r>
            <a:r>
              <a:rPr lang="en-US" dirty="0">
                <a:ea typeface="Mars Centra"/>
              </a:rPr>
              <a:t>with </a:t>
            </a:r>
            <a:r>
              <a:rPr lang="en-US" b="1" dirty="0">
                <a:ea typeface="Mars Centra"/>
              </a:rPr>
              <a:t>temperature</a:t>
            </a:r>
          </a:p>
          <a:p>
            <a:pPr marL="342900" indent="-342900">
              <a:lnSpc>
                <a:spcPct val="150000"/>
              </a:lnSpc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>
                <a:ea typeface="Mars Centra"/>
              </a:rPr>
              <a:t>The </a:t>
            </a:r>
            <a:r>
              <a:rPr lang="en-US" b="1" dirty="0">
                <a:ea typeface="Mars Centra"/>
              </a:rPr>
              <a:t>goal of this research </a:t>
            </a:r>
            <a:r>
              <a:rPr lang="en-US" dirty="0">
                <a:ea typeface="Mars Centra"/>
              </a:rPr>
              <a:t>is to pick the best </a:t>
            </a:r>
            <a:r>
              <a:rPr lang="en-US" b="1" dirty="0">
                <a:ea typeface="Mars Centra"/>
              </a:rPr>
              <a:t>trapping agent </a:t>
            </a:r>
            <a:r>
              <a:rPr lang="en-US" dirty="0">
                <a:ea typeface="Mars Centra"/>
              </a:rPr>
              <a:t>and use it to prevent MCPD formation</a:t>
            </a:r>
          </a:p>
          <a:p>
            <a:pPr marL="342900" indent="-342900">
              <a:lnSpc>
                <a:spcPct val="150000"/>
              </a:lnSpc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b="1" dirty="0">
                <a:ea typeface="Mars Centra"/>
              </a:rPr>
              <a:t>LC &amp; HRMS </a:t>
            </a:r>
            <a:r>
              <a:rPr lang="en-US" dirty="0">
                <a:ea typeface="Mars Centra"/>
              </a:rPr>
              <a:t>was implemented for in-house analytics</a:t>
            </a:r>
            <a:endParaRPr lang="en-US" dirty="0">
              <a:ea typeface="+mn-lt"/>
              <a:cs typeface="+mn-lt"/>
            </a:endParaRPr>
          </a:p>
          <a:p>
            <a:pPr marL="342900" indent="-342900" algn="just">
              <a:spcAft>
                <a:spcPts val="600"/>
              </a:spcAft>
              <a:buClr>
                <a:schemeClr val="accent2"/>
              </a:buClr>
              <a:buFont typeface="Arial,Sans-Serif"/>
              <a:buChar char="•"/>
            </a:pPr>
            <a:endParaRPr lang="en-US" dirty="0">
              <a:ea typeface="+mn-lt"/>
              <a:cs typeface="+mn-lt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877F3DD-084B-5B44-9E21-5D4AD67FE9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0623" y="4145688"/>
            <a:ext cx="2656196" cy="155718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C0E22E4-D2A0-8A40-8C73-A522ECCC93E6}"/>
              </a:ext>
            </a:extLst>
          </p:cNvPr>
          <p:cNvSpPr txBox="1"/>
          <p:nvPr/>
        </p:nvSpPr>
        <p:spPr>
          <a:xfrm>
            <a:off x="9182313" y="6221920"/>
            <a:ext cx="260169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dirty="0" err="1"/>
              <a:t>Kornel.Nagy@rdls.nestle.com</a:t>
            </a:r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A30AD9E9-5676-094D-98AD-2D49A3BCBD7A}"/>
              </a:ext>
            </a:extLst>
          </p:cNvPr>
          <p:cNvSpPr txBox="1">
            <a:spLocks/>
          </p:cNvSpPr>
          <p:nvPr/>
        </p:nvSpPr>
        <p:spPr>
          <a:xfrm>
            <a:off x="407986" y="60947"/>
            <a:ext cx="11376024" cy="70756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83000"/>
              </a:lnSpc>
              <a:spcBef>
                <a:spcPct val="0"/>
              </a:spcBef>
              <a:buNone/>
              <a:defRPr sz="3000" b="0" i="0" kern="1200">
                <a:solidFill>
                  <a:schemeClr val="tx2"/>
                </a:solidFill>
                <a:latin typeface="+mj-lt"/>
                <a:ea typeface="Mars Centra Extrabold" pitchFamily="2" charset="0"/>
                <a:cs typeface="+mj-cs"/>
              </a:defRPr>
            </a:lvl1pPr>
          </a:lstStyle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lang="en-US" altLang="zh-CN" dirty="0"/>
              <a:t>Research highlight – Food contaminants</a:t>
            </a:r>
            <a:endParaRPr lang="zh-CN" altLang="en-US" sz="2600" dirty="0"/>
          </a:p>
        </p:txBody>
      </p:sp>
      <p:sp>
        <p:nvSpPr>
          <p:cNvPr id="9" name="文本框 11">
            <a:extLst>
              <a:ext uri="{FF2B5EF4-FFF2-40B4-BE49-F238E27FC236}">
                <a16:creationId xmlns:a16="http://schemas.microsoft.com/office/drawing/2014/main" id="{56ED4776-E6D2-A044-B57F-BFD5897CE219}"/>
              </a:ext>
            </a:extLst>
          </p:cNvPr>
          <p:cNvSpPr txBox="1"/>
          <p:nvPr/>
        </p:nvSpPr>
        <p:spPr>
          <a:xfrm>
            <a:off x="407985" y="936898"/>
            <a:ext cx="8774328" cy="100027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buFont typeface="Wingdings" panose="05000000000000000000" pitchFamily="2" charset="2"/>
              <a:buChar char="p"/>
            </a:pPr>
            <a:r>
              <a:rPr lang="en-US" altLang="zh-CN" sz="2000" dirty="0">
                <a:solidFill>
                  <a:schemeClr val="tx2"/>
                </a:solidFill>
                <a:ea typeface="Mars Centra Extrabold"/>
              </a:rPr>
              <a:t>A trapping approach to prevent the formation of MCPD in vegetable oils</a:t>
            </a:r>
            <a:endParaRPr lang="en-US" altLang="zh-CN" i="1" dirty="0">
              <a:solidFill>
                <a:schemeClr val="dk1"/>
              </a:solidFill>
              <a:ea typeface="Mars Centra Extrabold"/>
            </a:endParaRPr>
          </a:p>
          <a:p>
            <a:pPr>
              <a:lnSpc>
                <a:spcPct val="150000"/>
              </a:lnSpc>
            </a:pPr>
            <a:r>
              <a:rPr lang="en-US" altLang="zh-CN" i="1" dirty="0">
                <a:solidFill>
                  <a:schemeClr val="dk1"/>
                </a:solidFill>
                <a:ea typeface="Mars Centra Extrabold"/>
              </a:rPr>
              <a:t>        </a:t>
            </a:r>
            <a:r>
              <a:rPr lang="en-US" i="1">
                <a:ea typeface="Mars Centra Extrabold"/>
              </a:rPr>
              <a:t>Karine Redeuil (</a:t>
            </a:r>
            <a:r>
              <a:rPr lang="en-US" i="1" dirty="0">
                <a:ea typeface="+mn-lt"/>
                <a:cs typeface="+mn-lt"/>
                <a:hlinkClick r:id="rId3"/>
              </a:rPr>
              <a:t>Kornel.Nagy@rdls.nestle.com</a:t>
            </a:r>
            <a:r>
              <a:rPr lang="en-US" i="1">
                <a:ea typeface="+mn-lt"/>
                <a:cs typeface="+mn-lt"/>
              </a:rPr>
              <a:t>)</a:t>
            </a:r>
          </a:p>
          <a:p>
            <a:r>
              <a:rPr lang="en-US" i="1">
                <a:ea typeface="Mars Centra Extrabold"/>
              </a:rPr>
              <a:t>       Nestle Research</a:t>
            </a:r>
            <a:endParaRPr lang="zh-CN" altLang="en-US" i="1">
              <a:solidFill>
                <a:schemeClr val="dk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FB49B5-B824-C743-9934-1718BE2E552C}"/>
              </a:ext>
            </a:extLst>
          </p:cNvPr>
          <p:cNvSpPr txBox="1"/>
          <p:nvPr/>
        </p:nvSpPr>
        <p:spPr>
          <a:xfrm>
            <a:off x="348389" y="4223641"/>
            <a:ext cx="8728789" cy="241925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lIns="0" tIns="0" rIns="0" bIns="0" rtlCol="0" anchor="t">
            <a:spAutoFit/>
          </a:bodyPr>
          <a:lstStyle/>
          <a:p>
            <a:pPr algn="just">
              <a:spcAft>
                <a:spcPts val="600"/>
              </a:spcAft>
              <a:buClr>
                <a:schemeClr val="accent2"/>
              </a:buClr>
            </a:pPr>
            <a:r>
              <a:rPr lang="en-US" altLang="zh-CN" sz="2000" b="1" dirty="0">
                <a:ea typeface="Mars Centra"/>
              </a:rPr>
              <a:t> Take home message </a:t>
            </a:r>
          </a:p>
          <a:p>
            <a:pPr marL="342900" indent="-342900">
              <a:lnSpc>
                <a:spcPct val="150000"/>
              </a:lnSpc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>
                <a:ea typeface="Mars Centra"/>
              </a:rPr>
              <a:t>Addition of polar trapping agent (</a:t>
            </a:r>
            <a:r>
              <a:rPr lang="en-US" err="1">
                <a:ea typeface="Mars Centra"/>
              </a:rPr>
              <a:t>monostearin</a:t>
            </a:r>
            <a:r>
              <a:rPr lang="en-US" dirty="0">
                <a:ea typeface="Mars Centra"/>
              </a:rPr>
              <a:t>) helps mitigating MCPD in some vegetable oils; acting at the early stage of oil refining process is efficient</a:t>
            </a:r>
          </a:p>
          <a:p>
            <a:pPr marL="342900" indent="-342900">
              <a:lnSpc>
                <a:spcPct val="150000"/>
              </a:lnSpc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>
                <a:ea typeface="Mars Centra"/>
              </a:rPr>
              <a:t>More than one mitigation strategy is needed to successfully reduce the MCPD content in refined edible vegetable oil</a:t>
            </a:r>
          </a:p>
          <a:p>
            <a:pPr marL="342900" indent="-342900">
              <a:lnSpc>
                <a:spcPct val="150000"/>
              </a:lnSpc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>
                <a:highlight>
                  <a:srgbClr val="FFFF00"/>
                </a:highlight>
                <a:ea typeface="Mars Centra"/>
              </a:rPr>
              <a:t>This is the issue highly relavent to </a:t>
            </a:r>
            <a:r>
              <a:rPr lang="en-US" b="1">
                <a:highlight>
                  <a:srgbClr val="FFFF00"/>
                </a:highlight>
                <a:ea typeface="Mars Centra"/>
              </a:rPr>
              <a:t>FSRM</a:t>
            </a:r>
            <a:r>
              <a:rPr lang="en-US">
                <a:highlight>
                  <a:srgbClr val="FFFF00"/>
                </a:highlight>
                <a:ea typeface="Mars Centra"/>
              </a:rPr>
              <a:t> and </a:t>
            </a:r>
            <a:r>
              <a:rPr lang="en-US" b="1">
                <a:highlight>
                  <a:srgbClr val="FFFF00"/>
                </a:highlight>
                <a:ea typeface="Mars Centra"/>
              </a:rPr>
              <a:t>SRA</a:t>
            </a:r>
            <a:r>
              <a:rPr lang="en-US">
                <a:highlight>
                  <a:srgbClr val="FFFF00"/>
                </a:highlight>
                <a:ea typeface="Mars Centra"/>
              </a:rPr>
              <a:t> team, who should keep an eye on it</a:t>
            </a:r>
          </a:p>
        </p:txBody>
      </p:sp>
      <p:pic>
        <p:nvPicPr>
          <p:cNvPr id="3" name="图片 2" descr="墙上贴着的广告&#10;&#10;描述已自动生成">
            <a:extLst>
              <a:ext uri="{FF2B5EF4-FFF2-40B4-BE49-F238E27FC236}">
                <a16:creationId xmlns:a16="http://schemas.microsoft.com/office/drawing/2014/main" id="{47190E88-6514-4F1D-83C2-E034F949967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79" t="17070" r="7737" b="25756"/>
          <a:stretch/>
        </p:blipFill>
        <p:spPr>
          <a:xfrm>
            <a:off x="9252445" y="1949890"/>
            <a:ext cx="2609425" cy="156537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4731687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17319D-D97E-4248-A9CA-AAF4DC46B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Mars activity</a:t>
            </a:r>
            <a:endParaRPr lang="zh-CN" altLang="en-US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D352E28-2F1E-48C6-AFB3-16F6391FEA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7957" y="878957"/>
            <a:ext cx="6579623" cy="273301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/>
              <a:t>Jason Xu </a:t>
            </a:r>
            <a:r>
              <a:rPr lang="en-US" altLang="zh-CN" sz="2000" b="0" dirty="0"/>
              <a:t>and </a:t>
            </a:r>
            <a:r>
              <a:rPr lang="en-US" altLang="zh-CN" sz="2000" dirty="0"/>
              <a:t>Fanzhou Kong </a:t>
            </a:r>
            <a:r>
              <a:rPr lang="en-US" altLang="zh-CN" sz="2000" b="0" dirty="0"/>
              <a:t>presented a poster on “rice fingerprinting” </a:t>
            </a:r>
          </a:p>
          <a:p>
            <a:pPr marL="8001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2000" dirty="0"/>
              <a:t>Establish a reliable workflow to differentiate rice from different geographic regions in China</a:t>
            </a:r>
            <a:r>
              <a:rPr lang="en-US" altLang="zh-CN" sz="2000" dirty="0">
                <a:ea typeface="Mars Centra"/>
              </a:rPr>
              <a:t>.</a:t>
            </a:r>
          </a:p>
          <a:p>
            <a:pPr marL="8001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2000" dirty="0"/>
              <a:t>Implementation of machine learning algorithms, random forest (RF) and support vector machine (SVM) for classification and </a:t>
            </a:r>
            <a:r>
              <a:rPr lang="en-US" altLang="zh-CN" sz="2000" dirty="0" err="1"/>
              <a:t>reliefF</a:t>
            </a:r>
            <a:r>
              <a:rPr lang="en-US" altLang="zh-CN" sz="2000" dirty="0"/>
              <a:t> for feature selection</a:t>
            </a:r>
            <a:r>
              <a:rPr lang="en-US" altLang="zh-CN" sz="2000" dirty="0">
                <a:ea typeface="Mars Centra"/>
              </a:rPr>
              <a:t>.</a:t>
            </a:r>
          </a:p>
          <a:p>
            <a:pPr marL="8001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2000" dirty="0"/>
              <a:t>This study guides future work on rice authentication</a:t>
            </a:r>
            <a:r>
              <a:rPr lang="en-US" altLang="zh-CN" sz="2000" dirty="0">
                <a:ea typeface="Mars Centra"/>
              </a:rPr>
              <a:t>.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67BCCD7-5376-4650-8BFD-29729C9CD6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C3ACAB3-CA36-4966-8A1D-076772D39D8D}" type="slidenum">
              <a:rPr lang="en-GB" smtClean="0"/>
              <a:pPr/>
              <a:t>18</a:t>
            </a:fld>
            <a:endParaRPr lang="en-GB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18E40037-1E5C-448F-AC92-834727A75477}"/>
              </a:ext>
            </a:extLst>
          </p:cNvPr>
          <p:cNvGrpSpPr/>
          <p:nvPr/>
        </p:nvGrpSpPr>
        <p:grpSpPr>
          <a:xfrm>
            <a:off x="7943311" y="3250414"/>
            <a:ext cx="3746397" cy="3118469"/>
            <a:chOff x="1189992" y="3399704"/>
            <a:chExt cx="3933302" cy="3290997"/>
          </a:xfrm>
        </p:grpSpPr>
        <p:pic>
          <p:nvPicPr>
            <p:cNvPr id="8" name="Picture 7" descr="A group of people posing for the camera&#10;&#10;Description automatically generated">
              <a:extLst>
                <a:ext uri="{FF2B5EF4-FFF2-40B4-BE49-F238E27FC236}">
                  <a16:creationId xmlns:a16="http://schemas.microsoft.com/office/drawing/2014/main" id="{62B86A5F-8BEB-5B45-B18E-BDA8BE88F6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9992" y="3399704"/>
              <a:ext cx="3658103" cy="2743578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88364FD-3546-474A-8BC1-C6875DBB5810}"/>
                </a:ext>
              </a:extLst>
            </p:cNvPr>
            <p:cNvSpPr txBox="1"/>
            <p:nvPr/>
          </p:nvSpPr>
          <p:spPr>
            <a:xfrm>
              <a:off x="1189992" y="6229036"/>
              <a:ext cx="3933302" cy="4616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dirty="0"/>
                <a:t>Associates from GFSC and MGS Labs.</a:t>
              </a:r>
            </a:p>
            <a:p>
              <a:endParaRPr lang="en-US" sz="1200" dirty="0">
                <a:solidFill>
                  <a:schemeClr val="tx2"/>
                </a:solidFill>
              </a:endParaRPr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201E2B38-4768-4CC9-A9B5-2B9CBC1B6E2B}"/>
              </a:ext>
            </a:extLst>
          </p:cNvPr>
          <p:cNvSpPr txBox="1"/>
          <p:nvPr/>
        </p:nvSpPr>
        <p:spPr>
          <a:xfrm>
            <a:off x="7335607" y="885138"/>
            <a:ext cx="4655110" cy="20621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b="1" dirty="0">
                <a:solidFill>
                  <a:schemeClr val="tx2"/>
                </a:solidFill>
              </a:rPr>
              <a:t>Stakeholder  engagement </a:t>
            </a:r>
          </a:p>
          <a:p>
            <a:pPr marL="800100" lvl="1" indent="-342900">
              <a:lnSpc>
                <a:spcPct val="90000"/>
              </a:lnSpc>
              <a:spcBef>
                <a:spcPts val="120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altLang="zh-CN" sz="2000" dirty="0"/>
              <a:t>Networking with Mars MGS associates</a:t>
            </a:r>
          </a:p>
          <a:p>
            <a:pPr marL="800100" lvl="1" indent="-342900">
              <a:lnSpc>
                <a:spcPct val="90000"/>
              </a:lnSpc>
              <a:spcBef>
                <a:spcPts val="120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altLang="zh-CN" sz="2000" dirty="0"/>
              <a:t>Explore opportunities for potential collaboration</a:t>
            </a:r>
            <a:endParaRPr lang="zh-CN" altLang="en-US" sz="2000" dirty="0"/>
          </a:p>
          <a:p>
            <a:endParaRPr lang="zh-CN" altLang="en-US" sz="1200" dirty="0">
              <a:solidFill>
                <a:schemeClr val="tx2"/>
              </a:solidFill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9835FFD0-8C71-4422-BACF-5E4DD508D488}"/>
              </a:ext>
            </a:extLst>
          </p:cNvPr>
          <p:cNvGrpSpPr/>
          <p:nvPr/>
        </p:nvGrpSpPr>
        <p:grpSpPr>
          <a:xfrm>
            <a:off x="1258820" y="3694017"/>
            <a:ext cx="5562904" cy="2892689"/>
            <a:chOff x="396379" y="3720826"/>
            <a:chExt cx="5927453" cy="3019388"/>
          </a:xfrm>
        </p:grpSpPr>
        <p:pic>
          <p:nvPicPr>
            <p:cNvPr id="6" name="Picture 5" descr="A group of people standing in front of a computer&#10;&#10;Description automatically generated">
              <a:extLst>
                <a:ext uri="{FF2B5EF4-FFF2-40B4-BE49-F238E27FC236}">
                  <a16:creationId xmlns:a16="http://schemas.microsoft.com/office/drawing/2014/main" id="{587EBB31-A93B-1743-8F0A-5DAD80FC5E5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7069" y="3852467"/>
              <a:ext cx="2768232" cy="2002961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C156CC4-A4DE-784F-9C31-964587A701D4}"/>
                </a:ext>
              </a:extLst>
            </p:cNvPr>
            <p:cNvSpPr txBox="1"/>
            <p:nvPr/>
          </p:nvSpPr>
          <p:spPr>
            <a:xfrm>
              <a:off x="396379" y="5969197"/>
              <a:ext cx="5927453" cy="77101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600" b="1" dirty="0"/>
                <a:t>L</a:t>
              </a:r>
              <a:r>
                <a:rPr lang="en-US" sz="1600" dirty="0"/>
                <a:t>: Jason Xu and Shuofei Dong (Agilent) </a:t>
              </a:r>
            </a:p>
            <a:p>
              <a:r>
                <a:rPr lang="en-US" sz="1600" b="1" dirty="0"/>
                <a:t>R</a:t>
              </a:r>
              <a:r>
                <a:rPr lang="en-US" sz="1600" dirty="0"/>
                <a:t>: </a:t>
              </a:r>
              <a:r>
                <a:rPr lang="en-US" altLang="zh-CN" sz="1600" dirty="0"/>
                <a:t>Fanzhou Kong explaining our poster to other researchers</a:t>
              </a:r>
            </a:p>
            <a:p>
              <a:pPr algn="ctr"/>
              <a:r>
                <a:rPr lang="en-US" sz="1600" dirty="0"/>
                <a:t> </a:t>
              </a:r>
            </a:p>
          </p:txBody>
        </p:sp>
        <p:pic>
          <p:nvPicPr>
            <p:cNvPr id="12" name="Picture 11" descr="A picture containing person, indoor, table, sitting&#10;&#10;Description automatically generated">
              <a:extLst>
                <a:ext uri="{FF2B5EF4-FFF2-40B4-BE49-F238E27FC236}">
                  <a16:creationId xmlns:a16="http://schemas.microsoft.com/office/drawing/2014/main" id="{EEB59C3C-1F3B-0C42-B7E0-0E61E7D253A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3506391" y="3987651"/>
              <a:ext cx="2134602" cy="1600952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21418432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6EAD95-1AB4-4485-BD37-D39838C7FF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310" y="320400"/>
            <a:ext cx="11376024" cy="866922"/>
          </a:xfrm>
        </p:spPr>
        <p:txBody>
          <a:bodyPr/>
          <a:lstStyle/>
          <a:p>
            <a:r>
              <a:rPr lang="en-US" altLang="zh-CN" dirty="0"/>
              <a:t>Identified experts and potential partners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3CC3EB4-73A5-4048-8CF4-9BEC31CFAD6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C3ACAB3-CA36-4966-8A1D-076772D39D8D}" type="slidenum">
              <a:rPr lang="en-GB" smtClean="0"/>
              <a:pPr/>
              <a:t>19</a:t>
            </a:fld>
            <a:endParaRPr lang="en-GB"/>
          </a:p>
        </p:txBody>
      </p:sp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BD26F070-D445-41F7-A315-A4314DA718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8330335"/>
              </p:ext>
            </p:extLst>
          </p:nvPr>
        </p:nvGraphicFramePr>
        <p:xfrm>
          <a:off x="28753" y="819508"/>
          <a:ext cx="12229413" cy="6047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75184">
                  <a:extLst>
                    <a:ext uri="{9D8B030D-6E8A-4147-A177-3AD203B41FA5}">
                      <a16:colId xmlns:a16="http://schemas.microsoft.com/office/drawing/2014/main" val="1539745769"/>
                    </a:ext>
                  </a:extLst>
                </a:gridCol>
                <a:gridCol w="3658791">
                  <a:extLst>
                    <a:ext uri="{9D8B030D-6E8A-4147-A177-3AD203B41FA5}">
                      <a16:colId xmlns:a16="http://schemas.microsoft.com/office/drawing/2014/main" val="3820153239"/>
                    </a:ext>
                  </a:extLst>
                </a:gridCol>
                <a:gridCol w="3515516">
                  <a:extLst>
                    <a:ext uri="{9D8B030D-6E8A-4147-A177-3AD203B41FA5}">
                      <a16:colId xmlns:a16="http://schemas.microsoft.com/office/drawing/2014/main" val="425810685"/>
                    </a:ext>
                  </a:extLst>
                </a:gridCol>
                <a:gridCol w="2779922">
                  <a:extLst>
                    <a:ext uri="{9D8B030D-6E8A-4147-A177-3AD203B41FA5}">
                      <a16:colId xmlns:a16="http://schemas.microsoft.com/office/drawing/2014/main" val="2300419545"/>
                    </a:ext>
                  </a:extLst>
                </a:gridCol>
              </a:tblGrid>
              <a:tr h="51124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Name </a:t>
                      </a:r>
                      <a:endParaRPr lang="zh-CN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Affiliation </a:t>
                      </a:r>
                      <a:endParaRPr lang="zh-CN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Expertise </a:t>
                      </a:r>
                      <a:endParaRPr lang="zh-CN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Stakeholder </a:t>
                      </a:r>
                      <a:endParaRPr lang="zh-CN" altLang="en-US" sz="1400" dirty="0"/>
                    </a:p>
                    <a:p>
                      <a:pPr lvl="0" algn="ctr">
                        <a:buNone/>
                      </a:pPr>
                      <a:r>
                        <a:rPr lang="en-US" altLang="zh-CN" sz="1400"/>
                        <a:t>follow-up</a:t>
                      </a:r>
                      <a:endParaRPr lang="zh-CN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2967272"/>
                  </a:ext>
                </a:extLst>
              </a:tr>
              <a:tr h="54911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Vincent </a:t>
                      </a:r>
                      <a:r>
                        <a:rPr lang="en-US" altLang="zh-CN" sz="1400" err="1"/>
                        <a:t>Baeten</a:t>
                      </a:r>
                      <a:r>
                        <a:rPr lang="en-US" altLang="zh-CN" sz="1400" dirty="0"/>
                        <a:t> </a:t>
                      </a:r>
                      <a:endParaRPr lang="zh-CN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Head of the Food and Feed Quality Unit, CRA-W</a:t>
                      </a:r>
                      <a:endParaRPr lang="zh-CN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Vibrational spectroscopy, Chemometrics </a:t>
                      </a:r>
                      <a:endParaRPr lang="zh-CN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GFSC </a:t>
                      </a:r>
                      <a:endParaRPr lang="zh-CN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60877918"/>
                  </a:ext>
                </a:extLst>
              </a:tr>
              <a:tr h="79526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 Carsten </a:t>
                      </a:r>
                      <a:r>
                        <a:rPr lang="en-US" altLang="zh-CN" sz="1400" err="1"/>
                        <a:t>Fauhl-Hassek</a:t>
                      </a:r>
                      <a:endParaRPr lang="zh-CN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Head of unit product identity, supply chains and traceability, </a:t>
                      </a:r>
                      <a:r>
                        <a:rPr lang="en-US" altLang="zh-CN" sz="1400" err="1"/>
                        <a:t>BfR</a:t>
                      </a:r>
                      <a:endParaRPr lang="zh-CN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Food integrity</a:t>
                      </a:r>
                      <a:endParaRPr lang="zh-CN" altLang="en-US" sz="14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GFSC </a:t>
                      </a:r>
                      <a:endParaRPr lang="zh-CN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69419556"/>
                  </a:ext>
                </a:extLst>
              </a:tr>
              <a:tr h="79526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James </a:t>
                      </a:r>
                      <a:r>
                        <a:rPr lang="en-US" altLang="zh-CN" sz="1400" err="1"/>
                        <a:t>Donarski</a:t>
                      </a:r>
                      <a:r>
                        <a:rPr lang="en-US" altLang="zh-CN" sz="1400" dirty="0"/>
                        <a:t> </a:t>
                      </a:r>
                      <a:endParaRPr lang="zh-CN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zh-CN" sz="1400" dirty="0"/>
                        <a:t>Head of Food Authenticity, </a:t>
                      </a:r>
                      <a:endParaRPr lang="zh-CN" altLang="en-US" sz="1400" dirty="0"/>
                    </a:p>
                    <a:p>
                      <a:pPr algn="ctr"/>
                      <a:r>
                        <a:rPr lang="en-US" altLang="zh-CN" sz="1400" err="1"/>
                        <a:t>Fera</a:t>
                      </a:r>
                      <a:r>
                        <a:rPr lang="en-US" altLang="zh-CN" sz="1400" dirty="0"/>
                        <a:t> Science Ltd.  </a:t>
                      </a:r>
                      <a:endParaRPr lang="zh-CN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Stable isotope analysis, HRMS, NMR, proteomic and </a:t>
                      </a:r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economics</a:t>
                      </a:r>
                      <a:r>
                        <a:rPr lang="en-US" altLang="zh-CN" sz="1400" dirty="0"/>
                        <a:t> </a:t>
                      </a:r>
                      <a:endParaRPr lang="zh-CN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zh-CN" sz="1400" dirty="0"/>
                        <a:t>GFSC </a:t>
                      </a:r>
                      <a:endParaRPr lang="zh-CN" altLang="en-US" sz="1400" dirty="0"/>
                    </a:p>
                    <a:p>
                      <a:pPr algn="ctr"/>
                      <a:endParaRPr lang="zh-CN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3723566"/>
                  </a:ext>
                </a:extLst>
              </a:tr>
              <a:tr h="124970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 Philipp Weller</a:t>
                      </a:r>
                      <a:endParaRPr lang="zh-CN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Head of Competency Center for Chemometric Analysis of Processes and Materials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/>
                        <a:t>Mannheim University of Applied Science</a:t>
                      </a:r>
                      <a:endParaRPr lang="zh-CN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Data analysis and food origin traceability</a:t>
                      </a:r>
                      <a:endParaRPr lang="zh-CN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GFSC</a:t>
                      </a:r>
                      <a:endParaRPr lang="zh-CN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57772628"/>
                  </a:ext>
                </a:extLst>
              </a:tr>
              <a:tr h="54911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err="1"/>
                        <a:t>Daobing</a:t>
                      </a:r>
                      <a:r>
                        <a:rPr lang="en-US" altLang="zh-CN" sz="1400"/>
                        <a:t> Wang</a:t>
                      </a:r>
                      <a:endParaRPr lang="en-US" altLang="zh-CN" sz="1400" dirty="0"/>
                    </a:p>
                    <a:p>
                      <a:pPr algn="ctr"/>
                      <a:r>
                        <a:rPr lang="en-US" altLang="zh-CN" sz="1400" err="1"/>
                        <a:t>Shuangxi</a:t>
                      </a:r>
                      <a:r>
                        <a:rPr lang="en-US" altLang="zh-CN" sz="1400" dirty="0"/>
                        <a:t> Fan </a:t>
                      </a:r>
                      <a:endParaRPr lang="zh-CN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NCIRFAT </a:t>
                      </a:r>
                    </a:p>
                    <a:p>
                      <a:pPr algn="ctr"/>
                      <a:r>
                        <a:rPr lang="en-US" altLang="zh-CN" sz="1400" dirty="0"/>
                        <a:t>(</a:t>
                      </a:r>
                      <a:r>
                        <a:rPr lang="zh-CN" altLang="en-US" sz="1400" dirty="0"/>
                        <a:t>中国食品发酵工业研究院</a:t>
                      </a:r>
                      <a:r>
                        <a:rPr lang="en-US" altLang="zh-CN" sz="1400" dirty="0"/>
                        <a:t>)</a:t>
                      </a:r>
                      <a:endParaRPr lang="zh-CN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EU-China authentication project </a:t>
                      </a:r>
                      <a:endParaRPr lang="zh-CN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GFSC</a:t>
                      </a:r>
                      <a:endParaRPr lang="zh-CN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5822215"/>
                  </a:ext>
                </a:extLst>
              </a:tr>
              <a:tr h="79526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err="1"/>
                        <a:t>Zhuohong</a:t>
                      </a:r>
                      <a:r>
                        <a:rPr lang="en-US" altLang="zh-CN" sz="1400" dirty="0"/>
                        <a:t> (Kenny) Xie </a:t>
                      </a:r>
                      <a:endParaRPr lang="zh-CN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Scientific Liaison, US</a:t>
                      </a:r>
                      <a:r>
                        <a:rPr lang="zh-CN" altLang="en-US" sz="1400" dirty="0"/>
                        <a:t> </a:t>
                      </a:r>
                      <a:r>
                        <a:rPr lang="en-US" altLang="zh-CN" sz="1400" dirty="0"/>
                        <a:t>Pharmacopeia (USP) </a:t>
                      </a:r>
                      <a:endParaRPr lang="zh-CN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Non-targeted methodology guideline </a:t>
                      </a:r>
                      <a:endParaRPr lang="zh-CN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zh-CN" sz="1400" dirty="0"/>
                        <a:t>GFSC </a:t>
                      </a:r>
                      <a:endParaRPr lang="zh-CN" altLang="en-US" sz="1400" dirty="0"/>
                    </a:p>
                    <a:p>
                      <a:endParaRPr lang="zh-CN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98968815"/>
                  </a:ext>
                </a:extLst>
              </a:tr>
              <a:tr h="795267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zh-CN" sz="1400" dirty="0"/>
                        <a:t>Stefan </a:t>
                      </a:r>
                      <a:r>
                        <a:rPr lang="en-US" altLang="zh-CN" sz="1400" err="1"/>
                        <a:t>Bindereif</a:t>
                      </a:r>
                      <a:endParaRPr lang="zh-CN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zh-CN" sz="1400" dirty="0"/>
                        <a:t>Laboratory of isotope biogeochemistry, University of Bayreuth</a:t>
                      </a:r>
                      <a:endParaRPr lang="zh-CN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zh-CN" sz="1400" dirty="0"/>
                        <a:t>Staple isotopic analysis</a:t>
                      </a:r>
                      <a:endParaRPr lang="zh-CN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zh-CN" sz="1400" dirty="0"/>
                        <a:t>GFSC</a:t>
                      </a:r>
                      <a:endParaRPr lang="zh-CN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009748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279319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1AF01E3-AB50-4D66-9F9C-A4B8A40306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701" y="225443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>
                <a:solidFill>
                  <a:srgbClr val="1A1AAA"/>
                </a:solidFill>
              </a:rPr>
              <a:t>Content 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6E4B9E5-0318-437E-B1D5-8D2922CF5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9C3ACAB3-CA36-4966-8A1D-076772D39D8D}" type="slidenum">
              <a:rPr lang="en-US" sz="1200" smtClean="0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2</a:t>
            </a:fld>
            <a:endParaRPr lang="en-US" sz="1200">
              <a:solidFill>
                <a:schemeClr val="tx1">
                  <a:tint val="75000"/>
                </a:schemeClr>
              </a:solidFill>
            </a:endParaRPr>
          </a:p>
        </p:txBody>
      </p:sp>
      <p:graphicFrame>
        <p:nvGraphicFramePr>
          <p:cNvPr id="6" name="内容占位符 2">
            <a:extLst>
              <a:ext uri="{FF2B5EF4-FFF2-40B4-BE49-F238E27FC236}">
                <a16:creationId xmlns:a16="http://schemas.microsoft.com/office/drawing/2014/main" id="{0E71C308-602C-404B-95BF-9ECC0681B78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74327882"/>
              </p:ext>
            </p:extLst>
          </p:nvPr>
        </p:nvGraphicFramePr>
        <p:xfrm>
          <a:off x="684515" y="1690688"/>
          <a:ext cx="10822969" cy="4530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068652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84553-1889-438A-9808-771F279979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91682" y="2743202"/>
            <a:ext cx="5608637" cy="951679"/>
          </a:xfrm>
        </p:spPr>
        <p:txBody>
          <a:bodyPr/>
          <a:lstStyle/>
          <a:p>
            <a:r>
              <a:rPr lang="en-US" sz="7200" dirty="0"/>
              <a:t>Thank you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D4AE8AC-9722-4B4A-A3AD-A1A1D98CAD6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91683" y="4108384"/>
            <a:ext cx="5695156" cy="1471612"/>
          </a:xfrm>
        </p:spPr>
        <p:txBody>
          <a:bodyPr/>
          <a:lstStyle/>
          <a:p>
            <a:r>
              <a:rPr lang="en-US" dirty="0"/>
              <a:t>Mars Global Food Safety Center</a:t>
            </a:r>
          </a:p>
        </p:txBody>
      </p:sp>
      <p:sp>
        <p:nvSpPr>
          <p:cNvPr id="3" name="Slide Number Placeholder 2"/>
          <p:cNvSpPr txBox="1">
            <a:spLocks/>
          </p:cNvSpPr>
          <p:nvPr/>
        </p:nvSpPr>
        <p:spPr>
          <a:xfrm>
            <a:off x="1524002" y="6480390"/>
            <a:ext cx="474663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Marsfont" charset="0"/>
                <a:ea typeface="ＭＳ Ｐゴシック" charset="0"/>
                <a:cs typeface="ＭＳ Ｐゴシック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Marsfont" charset="0"/>
                <a:ea typeface="ＭＳ Ｐゴシック" charset="0"/>
                <a:cs typeface="ＭＳ Ｐゴシック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Marsfont" charset="0"/>
                <a:ea typeface="ＭＳ Ｐゴシック" charset="0"/>
                <a:cs typeface="ＭＳ Ｐゴシック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Marsfont" charset="0"/>
                <a:ea typeface="ＭＳ Ｐゴシック" charset="0"/>
                <a:cs typeface="ＭＳ Ｐゴシック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Marsfont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sz="1200" b="1" kern="1200">
                <a:solidFill>
                  <a:schemeClr val="tx1"/>
                </a:solidFill>
                <a:latin typeface="Marsfont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sz="1200" b="1" kern="1200">
                <a:solidFill>
                  <a:schemeClr val="tx1"/>
                </a:solidFill>
                <a:latin typeface="Marsfont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sz="1200" b="1" kern="1200">
                <a:solidFill>
                  <a:schemeClr val="tx1"/>
                </a:solidFill>
                <a:latin typeface="Marsfont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sz="1200" b="1" kern="1200">
                <a:solidFill>
                  <a:schemeClr val="tx1"/>
                </a:solidFill>
                <a:latin typeface="Marsfont" charset="0"/>
                <a:ea typeface="ＭＳ Ｐゴシック" charset="0"/>
                <a:cs typeface="ＭＳ Ｐゴシック" charset="0"/>
              </a:defRPr>
            </a:lvl9pPr>
          </a:lstStyle>
          <a:p>
            <a:pPr algn="ctr"/>
            <a:endParaRPr lang="en-US" sz="1051" b="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788719" y="4532974"/>
            <a:ext cx="2233304" cy="3328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5000"/>
              </a:lnSpc>
              <a:spcBef>
                <a:spcPts val="1600"/>
              </a:spcBef>
            </a:pPr>
            <a:r>
              <a:rPr lang="en-US" dirty="0">
                <a:solidFill>
                  <a:schemeClr val="tx2"/>
                </a:solidFill>
              </a:rPr>
              <a:t>www.marsgfsc.com</a:t>
            </a:r>
            <a:endParaRPr lang="en-GB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2997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6AFA475-46A9-43C1-86C3-D7C1F5C6C50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C3ACAB3-CA36-4966-8A1D-076772D39D8D}" type="slidenum">
              <a:rPr lang="en-GB" smtClean="0"/>
              <a:pPr/>
              <a:t>3</a:t>
            </a:fld>
            <a:endParaRPr lang="en-GB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F3F841E7-B962-4367-B7E5-7C1763E7B0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2654" r="1" b="13519"/>
          <a:stretch/>
        </p:blipFill>
        <p:spPr>
          <a:xfrm>
            <a:off x="618496" y="721585"/>
            <a:ext cx="5182976" cy="146915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4DF9541-B0BA-46BE-AB35-7401FAD9BF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4372" y="1350868"/>
            <a:ext cx="5040313" cy="890613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B85FDD80-EFC1-4DF0-B632-3BE7CA86B980}"/>
              </a:ext>
            </a:extLst>
          </p:cNvPr>
          <p:cNvSpPr txBox="1"/>
          <p:nvPr/>
        </p:nvSpPr>
        <p:spPr>
          <a:xfrm>
            <a:off x="412969" y="3337040"/>
            <a:ext cx="5277728" cy="213391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 marL="1714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dirty="0"/>
              <a:t>Contemporary trends in Analytical &amp; Bioanalytical strategies in Food quality and safety control </a:t>
            </a:r>
          </a:p>
          <a:p>
            <a:pPr marL="1714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dirty="0"/>
              <a:t>Challenges / novel approaches in food and natural products analysis </a:t>
            </a:r>
          </a:p>
          <a:p>
            <a:pPr marL="1714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dirty="0"/>
              <a:t>800+ participants from 60 countries</a:t>
            </a:r>
          </a:p>
          <a:p>
            <a:pPr marL="1714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dirty="0"/>
              <a:t>Industry, regulators, academia, etc.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0F3693A1-43D3-43DF-A30B-98ABEC240A94}"/>
              </a:ext>
            </a:extLst>
          </p:cNvPr>
          <p:cNvSpPr txBox="1"/>
          <p:nvPr/>
        </p:nvSpPr>
        <p:spPr>
          <a:xfrm>
            <a:off x="6429677" y="3243757"/>
            <a:ext cx="5191204" cy="23255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marL="1714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2000"/>
            </a:lvl1pPr>
          </a:lstStyle>
          <a:p>
            <a:r>
              <a:rPr lang="en-US" altLang="zh-CN" sz="1800" dirty="0"/>
              <a:t>Mycotoxin</a:t>
            </a:r>
          </a:p>
          <a:p>
            <a:r>
              <a:rPr lang="en-US" altLang="zh-CN" sz="1800" dirty="0"/>
              <a:t>Migrants from food contact materials </a:t>
            </a:r>
          </a:p>
          <a:p>
            <a:r>
              <a:rPr lang="en-US" altLang="zh-CN" sz="1800" dirty="0"/>
              <a:t>QA/QC &amp; Chemometrics &amp; Big data handling </a:t>
            </a:r>
          </a:p>
          <a:p>
            <a:r>
              <a:rPr lang="en-US" altLang="zh-CN" sz="1800" dirty="0"/>
              <a:t>Authenticity &amp; Food fraud </a:t>
            </a:r>
          </a:p>
          <a:p>
            <a:r>
              <a:rPr lang="en-US" altLang="zh-CN" sz="1800" dirty="0"/>
              <a:t>Microplastics in Food </a:t>
            </a:r>
          </a:p>
          <a:p>
            <a:endParaRPr lang="zh-CN" altLang="en-US" sz="180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91FF672-C62D-4C3C-B53B-6497E66EA7C6}"/>
              </a:ext>
            </a:extLst>
          </p:cNvPr>
          <p:cNvSpPr txBox="1"/>
          <p:nvPr/>
        </p:nvSpPr>
        <p:spPr>
          <a:xfrm>
            <a:off x="2277534" y="2704972"/>
            <a:ext cx="1429879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CN" b="1" dirty="0">
                <a:solidFill>
                  <a:schemeClr val="tx2"/>
                </a:solidFill>
              </a:rPr>
              <a:t>RAFA review </a:t>
            </a:r>
            <a:endParaRPr lang="zh-CN" altLang="en-US" b="1" dirty="0">
              <a:solidFill>
                <a:schemeClr val="tx2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377B191-3B68-4A41-9EAA-C2D00BBF884A}"/>
              </a:ext>
            </a:extLst>
          </p:cNvPr>
          <p:cNvSpPr txBox="1"/>
          <p:nvPr/>
        </p:nvSpPr>
        <p:spPr>
          <a:xfrm>
            <a:off x="8159657" y="2704747"/>
            <a:ext cx="173124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CN" b="1" dirty="0">
                <a:solidFill>
                  <a:schemeClr val="tx2"/>
                </a:solidFill>
              </a:rPr>
              <a:t>Featured topics </a:t>
            </a:r>
            <a:endParaRPr lang="zh-CN" altLang="en-US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99420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D5BC90-8FDF-408B-9E53-97B2F3B296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Research highlights - Food authenticity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FFDA467-85CC-4D19-86F6-4C0F5C785C5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C3ACAB3-CA36-4966-8A1D-076772D39D8D}" type="slidenum">
              <a:rPr lang="en-GB" smtClean="0"/>
              <a:pPr/>
              <a:t>4</a:t>
            </a:fld>
            <a:endParaRPr lang="en-GB"/>
          </a:p>
        </p:txBody>
      </p:sp>
      <p:sp>
        <p:nvSpPr>
          <p:cNvPr id="8" name="Rectangle 10">
            <a:extLst>
              <a:ext uri="{FF2B5EF4-FFF2-40B4-BE49-F238E27FC236}">
                <a16:creationId xmlns:a16="http://schemas.microsoft.com/office/drawing/2014/main" id="{1EB785B1-2765-4F74-A94B-F601C02E1B1D}"/>
              </a:ext>
            </a:extLst>
          </p:cNvPr>
          <p:cNvSpPr/>
          <p:nvPr/>
        </p:nvSpPr>
        <p:spPr>
          <a:xfrm>
            <a:off x="407989" y="872670"/>
            <a:ext cx="8443911" cy="11911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Wingdings" panose="05000000000000000000" pitchFamily="2" charset="2"/>
              <a:buChar char="p"/>
            </a:pPr>
            <a:r>
              <a:rPr lang="en-US" altLang="zh-CN" sz="2000" dirty="0">
                <a:solidFill>
                  <a:schemeClr val="tx2"/>
                </a:solidFill>
                <a:ea typeface="Mars Centra Extrabold"/>
              </a:rPr>
              <a:t>Key challenges in analytical authentication </a:t>
            </a:r>
          </a:p>
          <a:p>
            <a:pPr marL="457200">
              <a:lnSpc>
                <a:spcPct val="150000"/>
              </a:lnSpc>
              <a:buClr>
                <a:schemeClr val="accent2"/>
              </a:buClr>
            </a:pPr>
            <a:r>
              <a:rPr lang="en-US" altLang="zh-CN" i="1" dirty="0">
                <a:ea typeface="Mars Centra Extrabold"/>
              </a:rPr>
              <a:t>Carsten </a:t>
            </a:r>
            <a:r>
              <a:rPr lang="en-US" altLang="zh-CN" i="1" err="1">
                <a:ea typeface="Mars Centra Extrabold"/>
              </a:rPr>
              <a:t>Fauhl-Hassek</a:t>
            </a:r>
            <a:r>
              <a:rPr lang="en-US" altLang="zh-CN" i="1" dirty="0">
                <a:ea typeface="Mars Centra Extrabold"/>
              </a:rPr>
              <a:t>  </a:t>
            </a:r>
            <a:r>
              <a:rPr lang="zh-CN" altLang="en-US" i="1">
                <a:ea typeface="Mars Centra Extrabold"/>
              </a:rPr>
              <a:t>（</a:t>
            </a:r>
            <a:r>
              <a:rPr lang="en-US" altLang="zh-CN" i="1" dirty="0">
                <a:hlinkClick r:id="rId3"/>
              </a:rPr>
              <a:t>83@bfr.bund.de</a:t>
            </a:r>
            <a:r>
              <a:rPr lang="zh-CN" altLang="en-US" i="1" dirty="0"/>
              <a:t>）</a:t>
            </a:r>
            <a:endParaRPr lang="en-US" altLang="zh-CN" i="1" dirty="0">
              <a:ea typeface="Mars Centra Extrabold"/>
            </a:endParaRPr>
          </a:p>
          <a:p>
            <a:pPr marL="457200">
              <a:lnSpc>
                <a:spcPct val="150000"/>
              </a:lnSpc>
              <a:buClr>
                <a:schemeClr val="accent2"/>
              </a:buClr>
            </a:pPr>
            <a:r>
              <a:rPr lang="en-US" altLang="zh-CN" i="1" dirty="0">
                <a:ea typeface="Mars Centra Extrabold"/>
              </a:rPr>
              <a:t>German Federal Institute for Risk Assessment (</a:t>
            </a:r>
            <a:r>
              <a:rPr lang="en-US" altLang="zh-CN" i="1" dirty="0" err="1">
                <a:ea typeface="Mars Centra Extrabold"/>
              </a:rPr>
              <a:t>BfR</a:t>
            </a:r>
            <a:r>
              <a:rPr lang="en-US" altLang="zh-CN" i="1" dirty="0">
                <a:ea typeface="Mars Centra Extrabold"/>
              </a:rPr>
              <a:t>)</a:t>
            </a:r>
            <a:endParaRPr lang="en-US" i="1" dirty="0">
              <a:solidFill>
                <a:schemeClr val="tx1"/>
              </a:solidFill>
              <a:latin typeface="Mars Centra" pitchFamily="2" charset="0"/>
              <a:ea typeface="Mars Centra" pitchFamily="2" charset="0"/>
            </a:endParaRPr>
          </a:p>
        </p:txBody>
      </p:sp>
      <p:sp>
        <p:nvSpPr>
          <p:cNvPr id="9" name="TextBox 2">
            <a:extLst>
              <a:ext uri="{FF2B5EF4-FFF2-40B4-BE49-F238E27FC236}">
                <a16:creationId xmlns:a16="http://schemas.microsoft.com/office/drawing/2014/main" id="{D36565D1-7E11-425F-917D-B47646EECB4C}"/>
              </a:ext>
            </a:extLst>
          </p:cNvPr>
          <p:cNvSpPr txBox="1"/>
          <p:nvPr/>
        </p:nvSpPr>
        <p:spPr>
          <a:xfrm>
            <a:off x="80947" y="2063178"/>
            <a:ext cx="8329282" cy="166199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971550" lvl="1" indent="-514350">
              <a:buClr>
                <a:srgbClr val="00D7B9"/>
              </a:buClr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rgbClr val="3C3C3C"/>
                </a:solidFill>
              </a:rPr>
              <a:t>Three Analytical approaches for authentication were introduced </a:t>
            </a:r>
            <a:endParaRPr lang="en-US" altLang="zh-CN" dirty="0">
              <a:solidFill>
                <a:srgbClr val="3C3C3C"/>
              </a:solidFill>
            </a:endParaRPr>
          </a:p>
          <a:p>
            <a:pPr marL="971550" lvl="1" indent="-514350">
              <a:buClr>
                <a:srgbClr val="00D7B9"/>
              </a:buClr>
              <a:buFont typeface="Arial" panose="020B0604020202020204" pitchFamily="34" charset="0"/>
              <a:buChar char="•"/>
            </a:pPr>
            <a:r>
              <a:rPr lang="en-US" altLang="zh-CN" b="1">
                <a:solidFill>
                  <a:srgbClr val="3C3C3C"/>
                </a:solidFill>
              </a:rPr>
              <a:t>CEN* workshop Agreement (CWA 17369:2019): </a:t>
            </a:r>
            <a:r>
              <a:rPr lang="en-US" altLang="zh-CN" i="1">
                <a:solidFill>
                  <a:srgbClr val="3C3C3C"/>
                </a:solidFill>
              </a:rPr>
              <a:t>Authenticity and fraud in the feed and </a:t>
            </a:r>
            <a:r>
              <a:rPr lang="en-US" altLang="zh-CN" i="1" dirty="0">
                <a:solidFill>
                  <a:srgbClr val="3C3C3C"/>
                </a:solidFill>
              </a:rPr>
              <a:t>food chain. Concept, terms, and definitions </a:t>
            </a:r>
          </a:p>
          <a:p>
            <a:pPr marL="971550" lvl="1" indent="-514350">
              <a:buClr>
                <a:srgbClr val="00D7B9"/>
              </a:buClr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rgbClr val="3C3C3C"/>
                </a:solidFill>
              </a:rPr>
              <a:t>Who is active in the area of </a:t>
            </a:r>
            <a:r>
              <a:rPr lang="en-US" altLang="zh-CN" b="1" dirty="0">
                <a:solidFill>
                  <a:srgbClr val="3C3C3C"/>
                </a:solidFill>
              </a:rPr>
              <a:t>Food Fraud Prevention</a:t>
            </a:r>
            <a:r>
              <a:rPr lang="en-US" altLang="zh-CN" dirty="0">
                <a:solidFill>
                  <a:srgbClr val="3C3C3C"/>
                </a:solidFill>
              </a:rPr>
              <a:t>: CEN, Codex, USP, AOAC, etc. </a:t>
            </a:r>
          </a:p>
          <a:p>
            <a:pPr marL="742950" indent="-285750"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US" dirty="0">
              <a:latin typeface="Mars Centra" pitchFamily="2" charset="0"/>
              <a:ea typeface="Mars Centra" pitchFamily="2" charset="0"/>
            </a:endParaRPr>
          </a:p>
        </p:txBody>
      </p:sp>
      <p:sp>
        <p:nvSpPr>
          <p:cNvPr id="10" name="TextBox 12">
            <a:extLst>
              <a:ext uri="{FF2B5EF4-FFF2-40B4-BE49-F238E27FC236}">
                <a16:creationId xmlns:a16="http://schemas.microsoft.com/office/drawing/2014/main" id="{784F355C-6764-4AC3-B9A0-DE8AB515B894}"/>
              </a:ext>
            </a:extLst>
          </p:cNvPr>
          <p:cNvSpPr txBox="1"/>
          <p:nvPr/>
        </p:nvSpPr>
        <p:spPr>
          <a:xfrm>
            <a:off x="80947" y="3522990"/>
            <a:ext cx="8142708" cy="250837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lIns="0" tIns="0" rIns="0" bIns="0" rtlCol="0" anchor="t">
            <a:spAutoFit/>
          </a:bodyPr>
          <a:lstStyle/>
          <a:p>
            <a:pPr lvl="1" algn="just">
              <a:spcAft>
                <a:spcPts val="600"/>
              </a:spcAft>
              <a:buClr>
                <a:schemeClr val="accent2"/>
              </a:buClr>
            </a:pPr>
            <a:r>
              <a:rPr lang="en-US" altLang="zh-CN" sz="2000" b="1" dirty="0">
                <a:ea typeface="Mars Centra"/>
              </a:rPr>
              <a:t>Take home message:</a:t>
            </a:r>
          </a:p>
          <a:p>
            <a:pPr marL="971550" lvl="1" indent="-514350">
              <a:buClr>
                <a:srgbClr val="00D7B9"/>
              </a:buClr>
              <a:buFont typeface="Arial" panose="020B0604020202020204" pitchFamily="34" charset="0"/>
              <a:buChar char="•"/>
            </a:pPr>
            <a:r>
              <a:rPr lang="en-US" altLang="zh-CN"/>
              <a:t>Four factors are essential for the success of analytical authentication;</a:t>
            </a:r>
            <a:endParaRPr lang="en-US"/>
          </a:p>
          <a:p>
            <a:pPr lvl="2">
              <a:buClr>
                <a:srgbClr val="00D7B9"/>
              </a:buClr>
            </a:pPr>
            <a:r>
              <a:rPr lang="en-US" altLang="zh-CN"/>
              <a:t>        a. DoE: representative sample set </a:t>
            </a:r>
            <a:endParaRPr lang="en-US"/>
          </a:p>
          <a:p>
            <a:pPr lvl="3"/>
            <a:r>
              <a:rPr lang="en-US" altLang="zh-CN" dirty="0"/>
              <a:t>b. Complexity of requirement </a:t>
            </a:r>
          </a:p>
          <a:p>
            <a:pPr lvl="3"/>
            <a:r>
              <a:rPr lang="en-US" altLang="zh-CN" dirty="0"/>
              <a:t>c. Consistent data base </a:t>
            </a:r>
          </a:p>
          <a:p>
            <a:pPr lvl="3"/>
            <a:r>
              <a:rPr lang="en-US" altLang="zh-CN" dirty="0"/>
              <a:t>d. Standardized evaluation criterions </a:t>
            </a:r>
          </a:p>
          <a:p>
            <a:pPr marL="971550" lvl="1" indent="-514350">
              <a:buClr>
                <a:srgbClr val="00D7B9"/>
              </a:buClr>
              <a:buFont typeface="Arial" panose="020B0604020202020204" pitchFamily="34" charset="0"/>
              <a:buChar char="•"/>
            </a:pPr>
            <a:r>
              <a:rPr lang="en-US" altLang="zh-CN"/>
              <a:t>Critical references that need attention : CWA, USP Guideline, “Food Authent”, etc. </a:t>
            </a:r>
          </a:p>
          <a:p>
            <a:pPr algn="just"/>
            <a:endParaRPr lang="en-US" sz="1200" dirty="0">
              <a:solidFill>
                <a:schemeClr val="tx2"/>
              </a:solidFill>
            </a:endParaRPr>
          </a:p>
        </p:txBody>
      </p:sp>
      <p:pic>
        <p:nvPicPr>
          <p:cNvPr id="12" name="图片 11" descr="手机屏幕截图&#10;&#10;描述已自动生成">
            <a:extLst>
              <a:ext uri="{FF2B5EF4-FFF2-40B4-BE49-F238E27FC236}">
                <a16:creationId xmlns:a16="http://schemas.microsoft.com/office/drawing/2014/main" id="{E2531F15-C056-45B9-8C66-337C5D1A262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0447" y="148793"/>
            <a:ext cx="2363564" cy="134177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4" name="图片 13" descr="图片包含 游戏机&#10;&#10;描述已自动生成">
            <a:extLst>
              <a:ext uri="{FF2B5EF4-FFF2-40B4-BE49-F238E27FC236}">
                <a16:creationId xmlns:a16="http://schemas.microsoft.com/office/drawing/2014/main" id="{0904EC98-75F7-4CC6-BA4F-62F9BA3E6FBA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19" t="28839" r="18592" b="14571"/>
          <a:stretch/>
        </p:blipFill>
        <p:spPr>
          <a:xfrm>
            <a:off x="9420447" y="1703897"/>
            <a:ext cx="2363564" cy="134177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图片 4" descr="电脑屏幕的照片&#10;&#10;描述已自动生成">
            <a:extLst>
              <a:ext uri="{FF2B5EF4-FFF2-40B4-BE49-F238E27FC236}">
                <a16:creationId xmlns:a16="http://schemas.microsoft.com/office/drawing/2014/main" id="{18EDAAA8-3AC6-432D-B9FA-57644455239A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78" t="28890" r="13295" b="11472"/>
          <a:stretch/>
        </p:blipFill>
        <p:spPr>
          <a:xfrm>
            <a:off x="9420447" y="3238734"/>
            <a:ext cx="2425043" cy="148091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图片 6" descr="屏幕上有字&#10;&#10;描述已自动生成">
            <a:extLst>
              <a:ext uri="{FF2B5EF4-FFF2-40B4-BE49-F238E27FC236}">
                <a16:creationId xmlns:a16="http://schemas.microsoft.com/office/drawing/2014/main" id="{517AE9A8-31A6-4723-926C-5429890CE0D6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85" t="23280" r="16881" b="12725"/>
          <a:stretch/>
        </p:blipFill>
        <p:spPr>
          <a:xfrm>
            <a:off x="9420447" y="4924868"/>
            <a:ext cx="2425043" cy="154294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C6A0B7E2-DFB3-431F-9559-8EE0D3CA7421}"/>
              </a:ext>
            </a:extLst>
          </p:cNvPr>
          <p:cNvSpPr txBox="1"/>
          <p:nvPr/>
        </p:nvSpPr>
        <p:spPr>
          <a:xfrm>
            <a:off x="3988940" y="6275533"/>
            <a:ext cx="361958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CN" sz="1200" dirty="0">
                <a:solidFill>
                  <a:schemeClr val="accent1"/>
                </a:solidFill>
              </a:rPr>
              <a:t>*CEN: the European Committee for Standardization </a:t>
            </a:r>
            <a:endParaRPr lang="zh-CN" altLang="en-US" sz="1200" dirty="0">
              <a:solidFill>
                <a:schemeClr val="accent1"/>
              </a:solidFill>
            </a:endParaRPr>
          </a:p>
          <a:p>
            <a:endParaRPr lang="zh-CN" altLang="en-US" sz="12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12234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04D72D-51E1-4E9A-9FDF-F5A3DE6C9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Research highlights - Food authenticity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5DD7FA0-D557-4372-9B36-C5ED687D90B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C3ACAB3-CA36-4966-8A1D-076772D39D8D}" type="slidenum">
              <a:rPr lang="en-GB" smtClean="0"/>
              <a:pPr/>
              <a:t>5</a:t>
            </a:fld>
            <a:endParaRPr lang="en-GB"/>
          </a:p>
        </p:txBody>
      </p:sp>
      <p:pic>
        <p:nvPicPr>
          <p:cNvPr id="8" name="图片 7" descr="一群人在台上演讲&#10;&#10;描述已自动生成">
            <a:extLst>
              <a:ext uri="{FF2B5EF4-FFF2-40B4-BE49-F238E27FC236}">
                <a16:creationId xmlns:a16="http://schemas.microsoft.com/office/drawing/2014/main" id="{45C2F067-AA0D-421B-9633-531E341004B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85" t="23570" r="28877" b="31228"/>
          <a:stretch/>
        </p:blipFill>
        <p:spPr>
          <a:xfrm>
            <a:off x="9535017" y="1550741"/>
            <a:ext cx="2049502" cy="126400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Rectangle 10">
            <a:extLst>
              <a:ext uri="{FF2B5EF4-FFF2-40B4-BE49-F238E27FC236}">
                <a16:creationId xmlns:a16="http://schemas.microsoft.com/office/drawing/2014/main" id="{DF044ED8-6B28-4BE3-9120-B5FBE01C5F65}"/>
              </a:ext>
            </a:extLst>
          </p:cNvPr>
          <p:cNvSpPr/>
          <p:nvPr/>
        </p:nvSpPr>
        <p:spPr>
          <a:xfrm>
            <a:off x="412567" y="840465"/>
            <a:ext cx="9943325" cy="16190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2000" dirty="0">
                <a:solidFill>
                  <a:schemeClr val="tx2"/>
                </a:solidFill>
                <a:ea typeface="Mars Centra Extrabold"/>
              </a:rPr>
              <a:t>Review of analytical methods, horizon scanning and capabilities for food authenticity </a:t>
            </a:r>
          </a:p>
          <a:p>
            <a:pPr marL="457200">
              <a:lnSpc>
                <a:spcPct val="150000"/>
              </a:lnSpc>
              <a:buClr>
                <a:schemeClr val="accent2"/>
              </a:buClr>
            </a:pPr>
            <a:r>
              <a:rPr lang="en-US" altLang="zh-CN" i="1">
                <a:ea typeface="Mars Centra Extrabold"/>
              </a:rPr>
              <a:t>James Donarski  (</a:t>
            </a:r>
            <a:r>
              <a:rPr lang="en-US" i="1" dirty="0">
                <a:ea typeface="+mn-lt"/>
                <a:cs typeface="+mn-lt"/>
                <a:hlinkClick r:id="rId4"/>
              </a:rPr>
              <a:t>James.Donarski@fera.co.uk</a:t>
            </a:r>
            <a:r>
              <a:rPr lang="en-US" altLang="zh-CN" i="1">
                <a:ea typeface="Mars Centra Extrabold"/>
              </a:rPr>
              <a:t>)</a:t>
            </a:r>
            <a:endParaRPr lang="en-US" altLang="zh-CN" i="1" dirty="0">
              <a:ea typeface="Mars Centra Extrabold"/>
            </a:endParaRPr>
          </a:p>
          <a:p>
            <a:pPr marL="457200">
              <a:buClr>
                <a:schemeClr val="accent2"/>
              </a:buClr>
            </a:pPr>
            <a:r>
              <a:rPr lang="en-US" altLang="zh-CN" i="1" dirty="0">
                <a:ea typeface="Mars Centra Extrabold"/>
              </a:rPr>
              <a:t>Fera Science Ltd</a:t>
            </a:r>
          </a:p>
          <a:p>
            <a:pPr marL="457200">
              <a:lnSpc>
                <a:spcPct val="150000"/>
              </a:lnSpc>
              <a:buClr>
                <a:schemeClr val="accent2"/>
              </a:buClr>
            </a:pPr>
            <a:endParaRPr lang="en-US" i="1" dirty="0">
              <a:solidFill>
                <a:schemeClr val="tx1"/>
              </a:solidFill>
              <a:latin typeface="Mars Centra" pitchFamily="2" charset="0"/>
              <a:ea typeface="Mars Centra" pitchFamily="2" charset="0"/>
            </a:endParaRPr>
          </a:p>
        </p:txBody>
      </p:sp>
      <p:sp>
        <p:nvSpPr>
          <p:cNvPr id="11" name="TextBox 2">
            <a:extLst>
              <a:ext uri="{FF2B5EF4-FFF2-40B4-BE49-F238E27FC236}">
                <a16:creationId xmlns:a16="http://schemas.microsoft.com/office/drawing/2014/main" id="{FA56EBD9-73CB-4237-85AF-27D3967C401C}"/>
              </a:ext>
            </a:extLst>
          </p:cNvPr>
          <p:cNvSpPr txBox="1"/>
          <p:nvPr/>
        </p:nvSpPr>
        <p:spPr>
          <a:xfrm>
            <a:off x="87285" y="1860552"/>
            <a:ext cx="8929014" cy="2677656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457200">
              <a:spcAft>
                <a:spcPts val="600"/>
              </a:spcAft>
              <a:buClr>
                <a:schemeClr val="accent2"/>
              </a:buClr>
            </a:pPr>
            <a:endParaRPr lang="en-US" dirty="0">
              <a:latin typeface="Mars Centra" pitchFamily="2" charset="0"/>
              <a:ea typeface="Mars Centra" pitchFamily="2" charset="0"/>
            </a:endParaRPr>
          </a:p>
          <a:p>
            <a:pPr marL="742950" indent="-285750"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>
                <a:latin typeface="Mars Centra"/>
                <a:ea typeface="Mars Centra" pitchFamily="2" charset="0"/>
              </a:rPr>
              <a:t>According to the survey , it was found that the industry is not using the current state of the art methodologies for food verification Several future trends that will impact the development of food authentication: </a:t>
            </a:r>
          </a:p>
          <a:p>
            <a:pPr marL="1257300" lvl="1" indent="-342900">
              <a:spcAft>
                <a:spcPts val="600"/>
              </a:spcAft>
              <a:buClr>
                <a:schemeClr val="accent2"/>
              </a:buClr>
              <a:buFont typeface="+mj-lt"/>
              <a:buAutoNum type="alphaLcPeriod"/>
            </a:pPr>
            <a:r>
              <a:rPr lang="en-US" dirty="0">
                <a:latin typeface="Mars Centra" pitchFamily="2" charset="0"/>
                <a:ea typeface="Mars Centra" pitchFamily="2" charset="0"/>
              </a:rPr>
              <a:t>Rapid changing demographics </a:t>
            </a:r>
          </a:p>
          <a:p>
            <a:pPr marL="1257300" lvl="1" indent="-342900">
              <a:spcAft>
                <a:spcPts val="600"/>
              </a:spcAft>
              <a:buClr>
                <a:schemeClr val="accent2"/>
              </a:buClr>
              <a:buFont typeface="+mj-lt"/>
              <a:buAutoNum type="alphaLcPeriod"/>
            </a:pPr>
            <a:r>
              <a:rPr lang="en-US" dirty="0">
                <a:latin typeface="Mars Centra" pitchFamily="2" charset="0"/>
                <a:ea typeface="Mars Centra" pitchFamily="2" charset="0"/>
              </a:rPr>
              <a:t>Rapid urbanization </a:t>
            </a:r>
          </a:p>
          <a:p>
            <a:pPr marL="1257300" lvl="1" indent="-342900">
              <a:spcAft>
                <a:spcPts val="600"/>
              </a:spcAft>
              <a:buClr>
                <a:schemeClr val="accent2"/>
              </a:buClr>
              <a:buFont typeface="+mj-lt"/>
              <a:buAutoNum type="alphaLcPeriod"/>
            </a:pPr>
            <a:r>
              <a:rPr lang="en-US" dirty="0">
                <a:latin typeface="Mars Centra" pitchFamily="2" charset="0"/>
                <a:ea typeface="Mars Centra" pitchFamily="2" charset="0"/>
              </a:rPr>
              <a:t>Tech. advancement </a:t>
            </a:r>
          </a:p>
          <a:p>
            <a:pPr marL="1257300" lvl="1" indent="-342900">
              <a:spcAft>
                <a:spcPts val="600"/>
              </a:spcAft>
              <a:buClr>
                <a:schemeClr val="accent2"/>
              </a:buClr>
              <a:buFont typeface="+mj-lt"/>
              <a:buAutoNum type="alphaLcPeriod"/>
            </a:pPr>
            <a:r>
              <a:rPr lang="en-US" dirty="0">
                <a:latin typeface="Mars Centra" pitchFamily="2" charset="0"/>
                <a:ea typeface="Mars Centra" pitchFamily="2" charset="0"/>
              </a:rPr>
              <a:t>Lack of resources and climate change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B971C6B-64F5-4FAF-BE41-31A8E26BA571}"/>
              </a:ext>
            </a:extLst>
          </p:cNvPr>
          <p:cNvSpPr txBox="1"/>
          <p:nvPr/>
        </p:nvSpPr>
        <p:spPr>
          <a:xfrm>
            <a:off x="87547" y="4664802"/>
            <a:ext cx="8737873" cy="173893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lIns="0" tIns="0" rIns="0" bIns="0" rtlCol="0" anchor="t">
            <a:spAutoFit/>
          </a:bodyPr>
          <a:lstStyle/>
          <a:p>
            <a:pPr lvl="1" algn="just">
              <a:spcAft>
                <a:spcPts val="600"/>
              </a:spcAft>
              <a:buClr>
                <a:schemeClr val="accent2"/>
              </a:buClr>
            </a:pPr>
            <a:r>
              <a:rPr lang="en-US" altLang="zh-CN" b="1" dirty="0">
                <a:ea typeface="Mars Centra"/>
              </a:rPr>
              <a:t>Take home message:</a:t>
            </a:r>
          </a:p>
          <a:p>
            <a:pPr marL="971550" lvl="1" indent="-514350">
              <a:buClr>
                <a:srgbClr val="00D7B9"/>
              </a:buClr>
              <a:buFont typeface="Arial" panose="020B0604020202020204" pitchFamily="34" charset="0"/>
              <a:buChar char="•"/>
            </a:pPr>
            <a:r>
              <a:rPr lang="en-US" altLang="zh-CN"/>
              <a:t>According to the review, protected G.I. status are not well controlled </a:t>
            </a:r>
          </a:p>
          <a:p>
            <a:pPr marL="971550" lvl="1" indent="-514350">
              <a:buClr>
                <a:srgbClr val="00D7B9"/>
              </a:buClr>
              <a:buFont typeface="Arial" panose="020B0604020202020204" pitchFamily="34" charset="0"/>
              <a:buChar char="•"/>
            </a:pPr>
            <a:r>
              <a:rPr lang="en-US" altLang="zh-CN"/>
              <a:t>We need to be aware of the technological evolution</a:t>
            </a:r>
            <a:r>
              <a:rPr lang="zh-CN" altLang="en-US" dirty="0"/>
              <a:t>：</a:t>
            </a:r>
            <a:r>
              <a:rPr lang="en-US" altLang="zh-CN"/>
              <a:t>e.g. from </a:t>
            </a:r>
            <a:r>
              <a:rPr lang="en-US" altLang="zh-CN" b="1"/>
              <a:t>CoA</a:t>
            </a:r>
            <a:r>
              <a:rPr lang="en-US" altLang="zh-CN"/>
              <a:t> to</a:t>
            </a:r>
            <a:r>
              <a:rPr lang="en-US" altLang="zh-CN" b="1"/>
              <a:t> blockchain</a:t>
            </a:r>
            <a:r>
              <a:rPr lang="en-US" altLang="zh-CN"/>
              <a:t>, from </a:t>
            </a:r>
            <a:r>
              <a:rPr lang="en-US" altLang="zh-CN" b="1" dirty="0"/>
              <a:t>ELISA</a:t>
            </a:r>
            <a:r>
              <a:rPr lang="en-US" altLang="zh-CN" dirty="0"/>
              <a:t> to</a:t>
            </a:r>
            <a:r>
              <a:rPr lang="en-US" altLang="zh-CN" b="1" dirty="0"/>
              <a:t> Proteomics</a:t>
            </a:r>
            <a:endParaRPr lang="en-US"/>
          </a:p>
          <a:p>
            <a:pPr marL="971550" lvl="1" indent="-514350">
              <a:buClr>
                <a:srgbClr val="00D7B9"/>
              </a:buClr>
              <a:buFont typeface="Arial" panose="020B0604020202020204" pitchFamily="34" charset="0"/>
              <a:buChar char="•"/>
            </a:pPr>
            <a:r>
              <a:rPr lang="en-US" altLang="zh-CN" dirty="0"/>
              <a:t>New authenticity challenges will rise with the development of sustainable food system  </a:t>
            </a:r>
          </a:p>
        </p:txBody>
      </p:sp>
      <p:pic>
        <p:nvPicPr>
          <p:cNvPr id="14" name="图片 13" descr="会议室里的人们&#10;&#10;描述已自动生成">
            <a:extLst>
              <a:ext uri="{FF2B5EF4-FFF2-40B4-BE49-F238E27FC236}">
                <a16:creationId xmlns:a16="http://schemas.microsoft.com/office/drawing/2014/main" id="{F8C8F1EC-E97E-4DA3-9038-EF6F047F2383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33" t="19089" r="23311" b="29122"/>
          <a:stretch/>
        </p:blipFill>
        <p:spPr>
          <a:xfrm>
            <a:off x="9539874" y="4909706"/>
            <a:ext cx="2068542" cy="141333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6" name="图片 15" descr="墙上的海报&#10;&#10;描述已自动生成">
            <a:extLst>
              <a:ext uri="{FF2B5EF4-FFF2-40B4-BE49-F238E27FC236}">
                <a16:creationId xmlns:a16="http://schemas.microsoft.com/office/drawing/2014/main" id="{B008809B-508A-455B-8DE4-62815071803A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97" t="24896" r="17249" b="18458"/>
          <a:stretch/>
        </p:blipFill>
        <p:spPr>
          <a:xfrm>
            <a:off x="9535017" y="3192770"/>
            <a:ext cx="2049502" cy="135049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0577022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82CF57-D84C-4D92-BA6B-2B6CA37B0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Research highlights - Food authenticity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063C1E0-1531-4A17-A182-85155B9A938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C3ACAB3-CA36-4966-8A1D-076772D39D8D}" type="slidenum">
              <a:rPr lang="en-GB" smtClean="0"/>
              <a:pPr/>
              <a:t>6</a:t>
            </a:fld>
            <a:endParaRPr lang="en-GB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AF8487D-3ABE-4AA8-ADFE-E4E6465F6691}"/>
              </a:ext>
            </a:extLst>
          </p:cNvPr>
          <p:cNvSpPr txBox="1"/>
          <p:nvPr/>
        </p:nvSpPr>
        <p:spPr>
          <a:xfrm>
            <a:off x="393610" y="957153"/>
            <a:ext cx="11176417" cy="115416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2000" dirty="0">
                <a:solidFill>
                  <a:schemeClr val="tx2"/>
                </a:solidFill>
                <a:ea typeface="Mars Centra Extrabold"/>
              </a:rPr>
              <a:t>Key factors controlling stable isotope signatures of plant-based foods </a:t>
            </a:r>
            <a:endParaRPr lang="en-US"/>
          </a:p>
          <a:p>
            <a:pPr>
              <a:lnSpc>
                <a:spcPct val="150000"/>
              </a:lnSpc>
            </a:pPr>
            <a:r>
              <a:rPr lang="en-US" altLang="zh-CN" i="1" dirty="0">
                <a:solidFill>
                  <a:schemeClr val="dk1"/>
                </a:solidFill>
                <a:ea typeface="Mars Centra Extrabold"/>
              </a:rPr>
              <a:t>        Kristian Holst </a:t>
            </a:r>
            <a:r>
              <a:rPr lang="en-US" altLang="zh-CN" i="1">
                <a:solidFill>
                  <a:schemeClr val="dk1"/>
                </a:solidFill>
                <a:ea typeface="Mars Centra Extrabold"/>
              </a:rPr>
              <a:t>Laursen  (</a:t>
            </a:r>
            <a:r>
              <a:rPr lang="en-US" i="1" dirty="0">
                <a:ea typeface="+mn-lt"/>
                <a:cs typeface="+mn-lt"/>
                <a:hlinkClick r:id="rId3"/>
              </a:rPr>
              <a:t>holst@plen.ku.dk</a:t>
            </a:r>
            <a:r>
              <a:rPr lang="en-US" altLang="zh-CN" i="1">
                <a:solidFill>
                  <a:schemeClr val="dk1"/>
                </a:solidFill>
                <a:ea typeface="Mars Centra Extrabold"/>
              </a:rPr>
              <a:t>)</a:t>
            </a:r>
            <a:endParaRPr lang="zh-CN" altLang="en-US" i="1">
              <a:solidFill>
                <a:schemeClr val="dk1"/>
              </a:solidFill>
              <a:ea typeface="Mars Centra Extrabold"/>
            </a:endParaRPr>
          </a:p>
          <a:p>
            <a:r>
              <a:rPr lang="en-US" altLang="zh-CN" i="1">
                <a:solidFill>
                  <a:schemeClr val="dk1"/>
                </a:solidFill>
                <a:ea typeface="Mars Centra Extrabold"/>
              </a:rPr>
              <a:t>        University of Copenhagen</a:t>
            </a:r>
            <a:endParaRPr lang="zh-CN" altLang="en-US" i="1">
              <a:solidFill>
                <a:schemeClr val="dk1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063111F-C46B-4DAA-890A-3A773C059526}"/>
              </a:ext>
            </a:extLst>
          </p:cNvPr>
          <p:cNvSpPr txBox="1"/>
          <p:nvPr/>
        </p:nvSpPr>
        <p:spPr>
          <a:xfrm>
            <a:off x="0" y="2101563"/>
            <a:ext cx="7575816" cy="164660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457200">
              <a:spcAft>
                <a:spcPts val="600"/>
              </a:spcAft>
              <a:buClr>
                <a:schemeClr val="accent2"/>
              </a:buClr>
            </a:pPr>
            <a:endParaRPr lang="en-US" altLang="zh-CN" dirty="0">
              <a:latin typeface="Mars Centra" pitchFamily="2" charset="0"/>
              <a:ea typeface="Mars Centra" pitchFamily="2" charset="0"/>
            </a:endParaRPr>
          </a:p>
          <a:p>
            <a:pPr marL="742950" indent="-285750"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altLang="zh-CN" dirty="0">
                <a:latin typeface="Mars Centra" pitchFamily="2" charset="0"/>
                <a:ea typeface="Mars Centra" pitchFamily="2" charset="0"/>
              </a:rPr>
              <a:t>Introduction of sources and biochemical functions of C, H, O, N and S;</a:t>
            </a:r>
          </a:p>
          <a:p>
            <a:pPr marL="742950" indent="-285750"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altLang="zh-CN">
                <a:latin typeface="Mars Centra"/>
                <a:ea typeface="Mars Centra" pitchFamily="2" charset="0"/>
              </a:rPr>
              <a:t>Introduction of fractionation process and food authentication: e.g. How </a:t>
            </a:r>
            <a:r>
              <a:rPr lang="en-US" altLang="zh-CN" baseline="30000" dirty="0">
                <a:latin typeface="Mars Centra"/>
                <a:ea typeface="Mars Centra" pitchFamily="2" charset="0"/>
              </a:rPr>
              <a:t>34</a:t>
            </a:r>
            <a:r>
              <a:rPr lang="en-US" altLang="zh-CN" dirty="0">
                <a:latin typeface="Mars Centra"/>
                <a:ea typeface="Mars Centra" pitchFamily="2" charset="0"/>
              </a:rPr>
              <a:t> S/ </a:t>
            </a:r>
            <a:r>
              <a:rPr lang="en-US" altLang="zh-CN" baseline="30000" dirty="0">
                <a:latin typeface="Mars Centra"/>
                <a:ea typeface="Mars Centra" pitchFamily="2" charset="0"/>
              </a:rPr>
              <a:t>32</a:t>
            </a:r>
            <a:r>
              <a:rPr lang="en-US" altLang="zh-CN">
                <a:latin typeface="Mars Centra"/>
                <a:ea typeface="Mars Centra" pitchFamily="2" charset="0"/>
              </a:rPr>
              <a:t> S could indicate the  geological origin</a:t>
            </a:r>
          </a:p>
          <a:p>
            <a:r>
              <a:rPr lang="en-US" altLang="zh-CN" sz="2000" dirty="0">
                <a:solidFill>
                  <a:schemeClr val="tx2"/>
                </a:solidFill>
              </a:rPr>
              <a:t> </a:t>
            </a:r>
            <a:endParaRPr lang="zh-CN" altLang="en-US" sz="2000" dirty="0">
              <a:solidFill>
                <a:schemeClr val="tx2"/>
              </a:solidFill>
            </a:endParaRPr>
          </a:p>
        </p:txBody>
      </p:sp>
      <p:pic>
        <p:nvPicPr>
          <p:cNvPr id="9" name="图片 8" descr="图片包含 室内, 天花板, 屏幕, 房间&#10;&#10;描述已自动生成">
            <a:extLst>
              <a:ext uri="{FF2B5EF4-FFF2-40B4-BE49-F238E27FC236}">
                <a16:creationId xmlns:a16="http://schemas.microsoft.com/office/drawing/2014/main" id="{33C68225-F7DD-45AF-BCF5-35DE467E472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28" t="23495" r="28295" b="36297"/>
          <a:stretch/>
        </p:blipFill>
        <p:spPr>
          <a:xfrm>
            <a:off x="9267071" y="4716618"/>
            <a:ext cx="2317333" cy="145049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图片 10" descr="手机屏幕的截图&#10;&#10;描述已自动生成">
            <a:extLst>
              <a:ext uri="{FF2B5EF4-FFF2-40B4-BE49-F238E27FC236}">
                <a16:creationId xmlns:a16="http://schemas.microsoft.com/office/drawing/2014/main" id="{D89BAF39-229B-4F37-9352-BD55C7A112AD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65"/>
          <a:stretch/>
        </p:blipFill>
        <p:spPr>
          <a:xfrm>
            <a:off x="9265995" y="1381520"/>
            <a:ext cx="2304032" cy="129629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3" name="图片 12" descr="屏幕上有字&#10;&#10;描述已自动生成">
            <a:extLst>
              <a:ext uri="{FF2B5EF4-FFF2-40B4-BE49-F238E27FC236}">
                <a16:creationId xmlns:a16="http://schemas.microsoft.com/office/drawing/2014/main" id="{670B1BCE-FCDB-4BA0-9634-69068CB5AFD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33" t="8657" r="11555" b="22370"/>
          <a:stretch/>
        </p:blipFill>
        <p:spPr>
          <a:xfrm>
            <a:off x="9265996" y="2930984"/>
            <a:ext cx="2318408" cy="154672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" name="TextBox 12">
            <a:extLst>
              <a:ext uri="{FF2B5EF4-FFF2-40B4-BE49-F238E27FC236}">
                <a16:creationId xmlns:a16="http://schemas.microsoft.com/office/drawing/2014/main" id="{05A52A4B-980E-4624-9137-305B0D675CD9}"/>
              </a:ext>
            </a:extLst>
          </p:cNvPr>
          <p:cNvSpPr txBox="1"/>
          <p:nvPr/>
        </p:nvSpPr>
        <p:spPr>
          <a:xfrm>
            <a:off x="-6049" y="3943293"/>
            <a:ext cx="8360833" cy="149271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lIns="0" tIns="0" rIns="0" bIns="0" rtlCol="0" anchor="t">
            <a:spAutoFit/>
          </a:bodyPr>
          <a:lstStyle/>
          <a:p>
            <a:pPr lvl="1" algn="just">
              <a:spcAft>
                <a:spcPts val="600"/>
              </a:spcAft>
              <a:buClr>
                <a:schemeClr val="accent2"/>
              </a:buClr>
            </a:pPr>
            <a:r>
              <a:rPr lang="en-US" altLang="zh-CN" sz="2000" b="1" dirty="0">
                <a:ea typeface="Mars Centra"/>
              </a:rPr>
              <a:t>Take home message:</a:t>
            </a:r>
          </a:p>
          <a:p>
            <a:pPr marL="971550" lvl="1" indent="-514350">
              <a:buClr>
                <a:srgbClr val="00D7B9"/>
              </a:buClr>
              <a:buFont typeface="Arial" panose="020B0604020202020204" pitchFamily="34" charset="0"/>
              <a:buChar char="•"/>
            </a:pPr>
            <a:r>
              <a:rPr lang="en-US" altLang="zh-CN" dirty="0"/>
              <a:t>Plants contain stable isotope signature, reflecting their </a:t>
            </a:r>
            <a:r>
              <a:rPr lang="en-US" altLang="zh-CN"/>
              <a:t>environment; also, the agrowth history of plants if recorded in the stable isotope profile. </a:t>
            </a:r>
            <a:endParaRPr lang="en-US" altLang="zh-CN" dirty="0"/>
          </a:p>
          <a:p>
            <a:pPr marL="971550" lvl="1" indent="-514350">
              <a:buClr>
                <a:srgbClr val="00D7B9"/>
              </a:buClr>
              <a:buFont typeface="Arial" panose="020B0604020202020204" pitchFamily="34" charset="0"/>
              <a:buChar char="•"/>
            </a:pPr>
            <a:r>
              <a:rPr lang="en-US" altLang="zh-CN" b="1"/>
              <a:t>Compound-specific isotope analysis is a powerful analytical tool for authenticity testing, </a:t>
            </a:r>
            <a:endParaRPr lang="en-US" altLang="zh-CN" b="1">
              <a:solidFill>
                <a:srgbClr val="3C3C3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94729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991A6FE-30A9-48FE-A654-2C514D9FA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Research highlights - Food authenticity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74FF717-2C50-48D4-8FF9-4E849D44470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C3ACAB3-CA36-4966-8A1D-076772D39D8D}" type="slidenum">
              <a:rPr lang="en-GB" smtClean="0"/>
              <a:pPr/>
              <a:t>7</a:t>
            </a:fld>
            <a:endParaRPr lang="en-GB"/>
          </a:p>
        </p:txBody>
      </p:sp>
      <p:sp>
        <p:nvSpPr>
          <p:cNvPr id="7" name="Rectangle 10">
            <a:extLst>
              <a:ext uri="{FF2B5EF4-FFF2-40B4-BE49-F238E27FC236}">
                <a16:creationId xmlns:a16="http://schemas.microsoft.com/office/drawing/2014/main" id="{70C11D00-FE75-45D9-8CB5-20D1E8D284F3}"/>
              </a:ext>
            </a:extLst>
          </p:cNvPr>
          <p:cNvSpPr/>
          <p:nvPr/>
        </p:nvSpPr>
        <p:spPr>
          <a:xfrm>
            <a:off x="244028" y="902648"/>
            <a:ext cx="8953136" cy="19144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Wingdings" panose="05000000000000000000" pitchFamily="2" charset="2"/>
              <a:buChar char="p"/>
            </a:pPr>
            <a:r>
              <a:rPr lang="en-US" altLang="zh-CN" sz="2000" dirty="0">
                <a:solidFill>
                  <a:schemeClr val="tx2"/>
                </a:solidFill>
                <a:ea typeface="Mars Centra Extrabold"/>
              </a:rPr>
              <a:t>Paradigm shift in non-target screening with GC-MS (/MS): Food analysis using soft ionization, statistical workflows and compound databases </a:t>
            </a:r>
          </a:p>
          <a:p>
            <a:pPr marL="457200">
              <a:lnSpc>
                <a:spcPct val="150000"/>
              </a:lnSpc>
              <a:buClr>
                <a:schemeClr val="accent2"/>
              </a:buClr>
            </a:pPr>
            <a:r>
              <a:rPr lang="en-US" altLang="zh-CN" i="1" dirty="0">
                <a:ea typeface="Mars Centra Extrabold"/>
              </a:rPr>
              <a:t>Stefan Bieber, </a:t>
            </a:r>
          </a:p>
          <a:p>
            <a:pPr marL="457200">
              <a:lnSpc>
                <a:spcPct val="150000"/>
              </a:lnSpc>
              <a:buClr>
                <a:schemeClr val="accent2"/>
              </a:buClr>
            </a:pPr>
            <a:r>
              <a:rPr lang="en-US" altLang="zh-CN" i="1" dirty="0">
                <a:ea typeface="Mars Centra Extrabold"/>
              </a:rPr>
              <a:t>Analytical Research Institution for Non-Target Screening GmbH, Augsburg, Germany </a:t>
            </a:r>
            <a:endParaRPr lang="en-US" i="1" dirty="0">
              <a:solidFill>
                <a:schemeClr val="tx1"/>
              </a:solidFill>
              <a:latin typeface="Mars Centra" pitchFamily="2" charset="0"/>
              <a:ea typeface="Mars Centra" pitchFamily="2" charset="0"/>
            </a:endParaRPr>
          </a:p>
        </p:txBody>
      </p:sp>
      <p:sp>
        <p:nvSpPr>
          <p:cNvPr id="8" name="TextBox 2">
            <a:extLst>
              <a:ext uri="{FF2B5EF4-FFF2-40B4-BE49-F238E27FC236}">
                <a16:creationId xmlns:a16="http://schemas.microsoft.com/office/drawing/2014/main" id="{5517BC51-A185-43E5-B9D0-454061E879E1}"/>
              </a:ext>
            </a:extLst>
          </p:cNvPr>
          <p:cNvSpPr txBox="1"/>
          <p:nvPr/>
        </p:nvSpPr>
        <p:spPr>
          <a:xfrm>
            <a:off x="-191430" y="2876023"/>
            <a:ext cx="9307513" cy="276998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971550" lvl="1" indent="-514350">
              <a:buClr>
                <a:srgbClr val="00D7B9"/>
              </a:buClr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3C3C3C"/>
                </a:solidFill>
              </a:rPr>
              <a:t>Three factors contributing to efficient non-targeted screening: a. comprehensive separations b. sensitive detection c. robust data evaluation  </a:t>
            </a:r>
          </a:p>
          <a:p>
            <a:pPr marL="971550" lvl="1" indent="-514350">
              <a:buClr>
                <a:srgbClr val="00D7B9"/>
              </a:buClr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rgbClr val="3C3C3C"/>
                </a:solidFill>
              </a:rPr>
              <a:t>Challenges</a:t>
            </a:r>
            <a:r>
              <a:rPr lang="en-US" altLang="zh-CN" dirty="0">
                <a:solidFill>
                  <a:srgbClr val="3C3C3C"/>
                </a:solidFill>
              </a:rPr>
              <a:t>: the more steps (e.g. sample prep. and separation by GC), the more sample (information) will be lost</a:t>
            </a:r>
          </a:p>
          <a:p>
            <a:pPr marL="971550" lvl="1" indent="-514350">
              <a:buClr>
                <a:srgbClr val="00D7B9"/>
              </a:buClr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3C3C3C"/>
                </a:solidFill>
              </a:rPr>
              <a:t>Comprehensive GC separation + soft ionization + High resolution tandem-MS = </a:t>
            </a:r>
            <a:r>
              <a:rPr lang="en-US" altLang="zh-CN" b="1" dirty="0">
                <a:solidFill>
                  <a:srgbClr val="3C3C3C"/>
                </a:solidFill>
              </a:rPr>
              <a:t>A “ready-to-use” set up for Non-Target Screening in Food </a:t>
            </a:r>
          </a:p>
          <a:p>
            <a:pPr lvl="1">
              <a:buClr>
                <a:srgbClr val="00D7B9"/>
              </a:buClr>
            </a:pPr>
            <a:endParaRPr lang="en-US" altLang="zh-CN" dirty="0">
              <a:solidFill>
                <a:srgbClr val="3C3C3C"/>
              </a:solidFill>
            </a:endParaRPr>
          </a:p>
          <a:p>
            <a:pPr marL="971550" lvl="1" indent="-514350">
              <a:buClr>
                <a:srgbClr val="00D7B9"/>
              </a:buClr>
              <a:buFont typeface="Arial" panose="020B0604020202020204" pitchFamily="34" charset="0"/>
              <a:buChar char="•"/>
            </a:pPr>
            <a:endParaRPr lang="en-US" altLang="zh-CN" dirty="0">
              <a:solidFill>
                <a:srgbClr val="3C3C3C"/>
              </a:solidFill>
            </a:endParaRPr>
          </a:p>
          <a:p>
            <a:pPr marL="971550" lvl="1" indent="-514350">
              <a:buClr>
                <a:srgbClr val="00D7B9"/>
              </a:buClr>
              <a:buFont typeface="Arial" panose="020B0604020202020204" pitchFamily="34" charset="0"/>
              <a:buChar char="•"/>
            </a:pPr>
            <a:endParaRPr lang="en-US" altLang="zh-CN" dirty="0">
              <a:solidFill>
                <a:srgbClr val="3C3C3C"/>
              </a:solidFill>
            </a:endParaRPr>
          </a:p>
          <a:p>
            <a:pPr marL="742950" indent="-285750"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US" dirty="0">
              <a:latin typeface="Mars Centra" pitchFamily="2" charset="0"/>
              <a:ea typeface="Mars Centra" pitchFamily="2" charset="0"/>
            </a:endParaRPr>
          </a:p>
        </p:txBody>
      </p:sp>
      <p:sp>
        <p:nvSpPr>
          <p:cNvPr id="9" name="TextBox 12">
            <a:extLst>
              <a:ext uri="{FF2B5EF4-FFF2-40B4-BE49-F238E27FC236}">
                <a16:creationId xmlns:a16="http://schemas.microsoft.com/office/drawing/2014/main" id="{27A741B1-1088-4839-89B4-3A7D67404868}"/>
              </a:ext>
            </a:extLst>
          </p:cNvPr>
          <p:cNvSpPr txBox="1"/>
          <p:nvPr/>
        </p:nvSpPr>
        <p:spPr>
          <a:xfrm>
            <a:off x="169416" y="4328089"/>
            <a:ext cx="8857969" cy="195438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wrap="square" lIns="0" tIns="0" rIns="0" bIns="0" rtlCol="0">
            <a:spAutoFit/>
          </a:bodyPr>
          <a:lstStyle/>
          <a:p>
            <a:pPr lvl="1" algn="just">
              <a:spcAft>
                <a:spcPts val="600"/>
              </a:spcAft>
              <a:buClr>
                <a:schemeClr val="accent2"/>
              </a:buClr>
            </a:pPr>
            <a:r>
              <a:rPr lang="en-US" altLang="zh-CN" sz="2000" b="1" dirty="0">
                <a:ea typeface="Mars Centra"/>
              </a:rPr>
              <a:t>        Take home message:</a:t>
            </a:r>
          </a:p>
          <a:p>
            <a:pPr marL="971550" lvl="1" indent="-514350">
              <a:buClr>
                <a:srgbClr val="00D7B9"/>
              </a:buClr>
              <a:buFont typeface="Arial" panose="020B0604020202020204" pitchFamily="34" charset="0"/>
              <a:buChar char="•"/>
            </a:pPr>
            <a:r>
              <a:rPr lang="en-US" altLang="zh-CN" dirty="0"/>
              <a:t>Above mentioned set-up will be commercially available in early 2020 </a:t>
            </a:r>
          </a:p>
          <a:p>
            <a:pPr marL="971550" lvl="1" indent="-514350">
              <a:buClr>
                <a:srgbClr val="00D7B9"/>
              </a:buClr>
              <a:buFont typeface="Arial" panose="020B0604020202020204" pitchFamily="34" charset="0"/>
              <a:buChar char="•"/>
            </a:pPr>
            <a:r>
              <a:rPr lang="en-US" altLang="zh-CN" dirty="0"/>
              <a:t>A-FIN (</a:t>
            </a:r>
            <a:r>
              <a:rPr lang="en-US" altLang="zh-CN" dirty="0">
                <a:hlinkClick r:id="rId3"/>
              </a:rPr>
              <a:t>https://afin-ts.de/</a:t>
            </a:r>
            <a:r>
              <a:rPr lang="en-US" altLang="zh-CN" dirty="0"/>
              <a:t>) provide consulting and service for </a:t>
            </a:r>
            <a:r>
              <a:rPr lang="en-US" altLang="zh-CN" b="1" dirty="0"/>
              <a:t>non-targeted screening </a:t>
            </a:r>
            <a:r>
              <a:rPr lang="en-US" altLang="zh-CN" dirty="0"/>
              <a:t>and </a:t>
            </a:r>
            <a:r>
              <a:rPr lang="en-US" altLang="zh-CN" b="1" dirty="0"/>
              <a:t>related data evaluation strategies</a:t>
            </a:r>
            <a:r>
              <a:rPr lang="en-US" altLang="zh-CN" dirty="0"/>
              <a:t>; </a:t>
            </a:r>
          </a:p>
          <a:p>
            <a:pPr marL="971550" lvl="1" indent="-514350">
              <a:buClr>
                <a:srgbClr val="00D7B9"/>
              </a:buClr>
              <a:buFont typeface="Arial" panose="020B0604020202020204" pitchFamily="34" charset="0"/>
              <a:buChar char="•"/>
            </a:pPr>
            <a:r>
              <a:rPr lang="en-US" altLang="zh-CN" dirty="0"/>
              <a:t>A-FIN also provides services on method development for supercritical fluid chromatography (SFC)</a:t>
            </a:r>
          </a:p>
          <a:p>
            <a:pPr algn="just"/>
            <a:endParaRPr lang="en-US" sz="1200" dirty="0">
              <a:solidFill>
                <a:schemeClr val="tx2"/>
              </a:solidFill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096D409-59C5-4E90-9D1E-8FD3ACF96F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51540" y="1247450"/>
            <a:ext cx="2306483" cy="149893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6" name="图片 15" descr="电脑屏幕的照片&#10;&#10;描述已自动生成">
            <a:extLst>
              <a:ext uri="{FF2B5EF4-FFF2-40B4-BE49-F238E27FC236}">
                <a16:creationId xmlns:a16="http://schemas.microsoft.com/office/drawing/2014/main" id="{E3AB732B-99CA-42EB-AEB0-340E9685F74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17" t="25803" r="13749" b="23889"/>
          <a:stretch/>
        </p:blipFill>
        <p:spPr>
          <a:xfrm>
            <a:off x="9528457" y="2952434"/>
            <a:ext cx="2329566" cy="152184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8" name="图片 17" descr="图片包含 游戏机&#10;&#10;描述已自动生成">
            <a:extLst>
              <a:ext uri="{FF2B5EF4-FFF2-40B4-BE49-F238E27FC236}">
                <a16:creationId xmlns:a16="http://schemas.microsoft.com/office/drawing/2014/main" id="{950937A9-6E9B-4744-BB5C-912277B0A730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83" t="21852" r="27922" b="35019"/>
          <a:stretch/>
        </p:blipFill>
        <p:spPr>
          <a:xfrm>
            <a:off x="9472977" y="4737356"/>
            <a:ext cx="2385046" cy="152184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1441762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82CF57-D84C-4D92-BA6B-2B6CA37B00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9" y="320399"/>
            <a:ext cx="11376024" cy="687501"/>
          </a:xfrm>
        </p:spPr>
        <p:txBody>
          <a:bodyPr/>
          <a:lstStyle/>
          <a:p>
            <a:r>
              <a:rPr lang="en-US" altLang="zh-CN" dirty="0"/>
              <a:t>Research highlights - Food authenticity</a:t>
            </a:r>
            <a:br>
              <a:rPr lang="en-US" altLang="zh-CN" dirty="0"/>
            </a:br>
            <a:br>
              <a:rPr lang="en-US" sz="2800" dirty="0">
                <a:solidFill>
                  <a:schemeClr val="tx1"/>
                </a:solidFill>
                <a:ea typeface="Mars Centra Extrabold"/>
              </a:rPr>
            </a:br>
            <a:br>
              <a:rPr lang="en-US" altLang="zh-CN" sz="2800" dirty="0"/>
            </a:br>
            <a:endParaRPr lang="zh-CN" altLang="en-US" sz="28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063C1E0-1531-4A17-A182-85155B9A938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C3ACAB3-CA36-4966-8A1D-076772D39D8D}" type="slidenum">
              <a:rPr lang="en-GB" smtClean="0"/>
              <a:pPr/>
              <a:t>8</a:t>
            </a:fld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E7FF6B3-C65D-1140-84F1-E13ED50D32A2}"/>
              </a:ext>
            </a:extLst>
          </p:cNvPr>
          <p:cNvSpPr/>
          <p:nvPr/>
        </p:nvSpPr>
        <p:spPr>
          <a:xfrm>
            <a:off x="402333" y="2590704"/>
            <a:ext cx="8404541" cy="1831271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marL="342900" indent="-342900" algn="just">
              <a:spcAft>
                <a:spcPts val="600"/>
              </a:spcAft>
              <a:buClr>
                <a:schemeClr val="accent2"/>
              </a:buClr>
              <a:buFont typeface="Arial,Sans-Serif"/>
              <a:buChar char="•"/>
            </a:pPr>
            <a:r>
              <a:rPr lang="en-US" dirty="0">
                <a:ea typeface="+mn-lt"/>
                <a:cs typeface="+mn-lt"/>
              </a:rPr>
              <a:t>This study aims to address analytical challenges in authenticity and traceability of </a:t>
            </a:r>
            <a:r>
              <a:rPr lang="en-US" b="1" dirty="0">
                <a:ea typeface="+mn-lt"/>
                <a:cs typeface="+mn-lt"/>
              </a:rPr>
              <a:t>honey</a:t>
            </a:r>
          </a:p>
          <a:p>
            <a:pPr marL="342900" indent="-342900" algn="just">
              <a:spcAft>
                <a:spcPts val="600"/>
              </a:spcAft>
              <a:buClr>
                <a:schemeClr val="accent2"/>
              </a:buClr>
              <a:buFont typeface="Arial,Sans-Serif"/>
              <a:buChar char="•"/>
            </a:pPr>
            <a:r>
              <a:rPr lang="en-US">
                <a:ea typeface="+mn-lt"/>
                <a:cs typeface="+mn-lt"/>
              </a:rPr>
              <a:t>After combining data from </a:t>
            </a:r>
            <a:r>
              <a:rPr lang="en-US" b="1" dirty="0">
                <a:ea typeface="+mn-lt"/>
                <a:cs typeface="+mn-lt"/>
              </a:rPr>
              <a:t>orthogonal data sources </a:t>
            </a:r>
            <a:r>
              <a:rPr lang="en-US" dirty="0">
                <a:ea typeface="+mn-lt"/>
                <a:cs typeface="+mn-lt"/>
              </a:rPr>
              <a:t>(e.g. GC-IMS for “volatiles”, ATR-FTIR for ”soluble”), significant boost of classification accuracy was observed</a:t>
            </a:r>
            <a:r>
              <a:rPr lang="en-US">
                <a:ea typeface="+mn-lt"/>
                <a:cs typeface="+mn-lt"/>
              </a:rPr>
              <a:t>: </a:t>
            </a:r>
            <a:r>
              <a:rPr lang="en-US" dirty="0">
                <a:ea typeface="+mn-lt"/>
                <a:cs typeface="+mn-lt"/>
              </a:rPr>
              <a:t> FT-MIR or GC-IMS along has accuracy of </a:t>
            </a:r>
            <a:r>
              <a:rPr lang="en-US" b="1" dirty="0">
                <a:ea typeface="+mn-lt"/>
                <a:cs typeface="+mn-lt"/>
              </a:rPr>
              <a:t>98.46%</a:t>
            </a:r>
            <a:r>
              <a:rPr lang="en-US" dirty="0">
                <a:ea typeface="+mn-lt"/>
                <a:cs typeface="+mn-lt"/>
              </a:rPr>
              <a:t> and </a:t>
            </a:r>
            <a:r>
              <a:rPr lang="en-US" b="1" dirty="0">
                <a:ea typeface="+mn-lt"/>
                <a:cs typeface="+mn-lt"/>
              </a:rPr>
              <a:t>92.31%</a:t>
            </a:r>
            <a:r>
              <a:rPr lang="en-US" dirty="0">
                <a:ea typeface="+mn-lt"/>
                <a:cs typeface="+mn-lt"/>
              </a:rPr>
              <a:t>, respectively; by using data fusion, the accuracy boost up to </a:t>
            </a:r>
            <a:r>
              <a:rPr lang="en-US" b="1" dirty="0">
                <a:ea typeface="+mn-lt"/>
                <a:cs typeface="+mn-lt"/>
              </a:rPr>
              <a:t>100</a:t>
            </a:r>
            <a:r>
              <a:rPr lang="en-US" b="1">
                <a:ea typeface="+mn-lt"/>
                <a:cs typeface="+mn-lt"/>
              </a:rPr>
              <a:t>%</a:t>
            </a:r>
            <a:endParaRPr lang="en-US" dirty="0">
              <a:ea typeface="+mn-lt"/>
              <a:cs typeface="+mn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7F6D9CC-ADE9-794C-BFC2-A93FB497D0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3900" y="1291894"/>
            <a:ext cx="2035219" cy="141005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4710D4F-E61D-4A4C-84D4-CE571A8707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88275" y="4965387"/>
            <a:ext cx="2006465" cy="138701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81846B3-82DA-C34B-97E1-8E1ABA3912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3899" y="3253927"/>
            <a:ext cx="1992087" cy="133201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8D056446-F917-4729-8010-F29CA796667F}"/>
              </a:ext>
            </a:extLst>
          </p:cNvPr>
          <p:cNvSpPr txBox="1"/>
          <p:nvPr/>
        </p:nvSpPr>
        <p:spPr>
          <a:xfrm>
            <a:off x="134722" y="1060844"/>
            <a:ext cx="8542755" cy="130805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buFont typeface="Wingdings" panose="05000000000000000000" pitchFamily="2" charset="2"/>
              <a:buChar char="p"/>
            </a:pPr>
            <a:r>
              <a:rPr lang="en-US" altLang="zh-CN" sz="2000" dirty="0">
                <a:solidFill>
                  <a:schemeClr val="tx2"/>
                </a:solidFill>
                <a:ea typeface="Mars Centra Extrabold"/>
              </a:rPr>
              <a:t>Data fusion of GC-IMS data and FT-MIR spectra for the authentication of olive oils and honeys- is it worth to go the extra mile?</a:t>
            </a:r>
            <a:endParaRPr lang="en-US" altLang="zh-CN" i="1" dirty="0">
              <a:solidFill>
                <a:schemeClr val="dk1"/>
              </a:solidFill>
              <a:ea typeface="Mars Centra Extrabold"/>
            </a:endParaRPr>
          </a:p>
          <a:p>
            <a:pPr>
              <a:lnSpc>
                <a:spcPct val="150000"/>
              </a:lnSpc>
            </a:pPr>
            <a:r>
              <a:rPr lang="en-US" altLang="zh-CN" i="1">
                <a:solidFill>
                  <a:schemeClr val="dk1"/>
                </a:solidFill>
                <a:ea typeface="Mars Centra Extrabold"/>
              </a:rPr>
              <a:t>        Philipp Weller</a:t>
            </a:r>
            <a:r>
              <a:rPr lang="en-US" altLang="zh-CN" dirty="0">
                <a:solidFill>
                  <a:schemeClr val="dk1"/>
                </a:solidFill>
                <a:ea typeface="Mars Centra Extrabold"/>
              </a:rPr>
              <a:t>  </a:t>
            </a:r>
            <a:r>
              <a:rPr lang="en-US" altLang="zh-CN" i="1" dirty="0">
                <a:solidFill>
                  <a:schemeClr val="dk1"/>
                </a:solidFill>
                <a:ea typeface="Mars Centra Extrabold"/>
              </a:rPr>
              <a:t>(</a:t>
            </a:r>
            <a:r>
              <a:rPr lang="en-US" i="1" dirty="0">
                <a:ea typeface="+mn-lt"/>
                <a:cs typeface="+mn-lt"/>
                <a:hlinkClick r:id="rId5"/>
              </a:rPr>
              <a:t>p.weller@hs-mannheim.de</a:t>
            </a:r>
            <a:r>
              <a:rPr lang="en-US" i="1" dirty="0">
                <a:ea typeface="+mn-lt"/>
                <a:cs typeface="+mn-lt"/>
              </a:rPr>
              <a:t>)</a:t>
            </a:r>
            <a:endParaRPr lang="zh-CN" altLang="en-US" i="1" dirty="0">
              <a:solidFill>
                <a:schemeClr val="dk1"/>
              </a:solidFill>
              <a:ea typeface="+mn-lt"/>
            </a:endParaRPr>
          </a:p>
          <a:p>
            <a:r>
              <a:rPr lang="en-US" altLang="zh-CN" i="1">
                <a:solidFill>
                  <a:schemeClr val="dk1"/>
                </a:solidFill>
                <a:ea typeface="Mars Centra Extrabold"/>
              </a:rPr>
              <a:t>        Mannheim University of Applied Science</a:t>
            </a:r>
            <a:endParaRPr lang="zh-CN" altLang="en-US" i="1">
              <a:solidFill>
                <a:schemeClr val="dk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F6BDFFE-5AB0-194D-9CE8-20FE3CE3D9D4}"/>
              </a:ext>
            </a:extLst>
          </p:cNvPr>
          <p:cNvSpPr txBox="1"/>
          <p:nvPr/>
        </p:nvSpPr>
        <p:spPr>
          <a:xfrm>
            <a:off x="492134" y="4422524"/>
            <a:ext cx="9217101" cy="192360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lIns="0" tIns="0" rIns="0" bIns="0" rtlCol="0" anchor="t">
            <a:spAutoFit/>
          </a:bodyPr>
          <a:lstStyle/>
          <a:p>
            <a:pPr algn="just">
              <a:spcAft>
                <a:spcPts val="600"/>
              </a:spcAft>
              <a:buClr>
                <a:schemeClr val="accent2"/>
              </a:buClr>
            </a:pPr>
            <a:r>
              <a:rPr lang="en-US" altLang="zh-CN" sz="2000" b="1" dirty="0">
                <a:ea typeface="Mars Centra"/>
              </a:rPr>
              <a:t> Take home message:</a:t>
            </a:r>
            <a:endParaRPr lang="en-US" dirty="0">
              <a:ea typeface="+mn-lt"/>
              <a:cs typeface="+mn-lt"/>
            </a:endParaRPr>
          </a:p>
          <a:p>
            <a:pPr marL="342900" indent="-342900">
              <a:spcAft>
                <a:spcPts val="600"/>
              </a:spcAft>
              <a:buClr>
                <a:schemeClr val="accent2"/>
              </a:buClr>
              <a:buFont typeface="Arial,Sans-Serif"/>
              <a:buChar char="•"/>
            </a:pPr>
            <a:r>
              <a:rPr lang="en-US">
                <a:ea typeface="+mn-lt"/>
                <a:cs typeface="+mn-lt"/>
              </a:rPr>
              <a:t>Complex tasks may benefit from orthogonal data sources in food authentication studies </a:t>
            </a:r>
          </a:p>
          <a:p>
            <a:pPr marL="342900" indent="-342900">
              <a:spcAft>
                <a:spcPts val="600"/>
              </a:spcAft>
              <a:buClr>
                <a:schemeClr val="accent2"/>
              </a:buClr>
              <a:buFont typeface="Arial,Sans-Serif"/>
              <a:buChar char="•"/>
            </a:pPr>
            <a:r>
              <a:rPr lang="en-US">
                <a:ea typeface="+mn-lt"/>
                <a:cs typeface="+mn-lt"/>
              </a:rPr>
              <a:t>With good preprocessing, clear understanding of the data and strict validation process, </a:t>
            </a:r>
            <a:r>
              <a:rPr lang="en-US" dirty="0">
                <a:ea typeface="+mn-lt"/>
                <a:cs typeface="+mn-lt"/>
              </a:rPr>
              <a:t>data fusion can help to make use of hidden information</a:t>
            </a:r>
          </a:p>
          <a:p>
            <a:pPr marL="342900" indent="-342900">
              <a:spcAft>
                <a:spcPts val="600"/>
              </a:spcAft>
              <a:buClr>
                <a:schemeClr val="accent2"/>
              </a:buClr>
              <a:buFont typeface="Arial,Sans-Serif"/>
              <a:buChar char="•"/>
            </a:pPr>
            <a:r>
              <a:rPr lang="en-US">
                <a:highlight>
                  <a:srgbClr val="FFFF00"/>
                </a:highlight>
                <a:ea typeface="+mn-lt"/>
                <a:cs typeface="+mn-lt"/>
              </a:rPr>
              <a:t>The knowledge gained in this study could be potentially transferred in authenticity study of commodities other than honey </a:t>
            </a:r>
          </a:p>
        </p:txBody>
      </p:sp>
    </p:spTree>
    <p:extLst>
      <p:ext uri="{BB962C8B-B14F-4D97-AF65-F5344CB8AC3E}">
        <p14:creationId xmlns:p14="http://schemas.microsoft.com/office/powerpoint/2010/main" val="32254018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C10329-1184-44AC-BA4F-47AD838D82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90" y="101419"/>
            <a:ext cx="11376024" cy="707562"/>
          </a:xfrm>
        </p:spPr>
        <p:txBody>
          <a:bodyPr/>
          <a:lstStyle/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lang="en-US" altLang="zh-CN" dirty="0"/>
              <a:t>Research highlight - Portable equipment </a:t>
            </a:r>
            <a:endParaRPr lang="zh-CN" altLang="en-US" sz="26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74AD750-CEE7-4CA1-A5ED-E4EE8701EC4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C3ACAB3-CA36-4966-8A1D-076772D39D8D}" type="slidenum">
              <a:rPr lang="en-GB" smtClean="0"/>
              <a:pPr/>
              <a:t>9</a:t>
            </a:fld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6C94BA8-E445-B24B-ADEA-DC55ED4FCD9B}"/>
              </a:ext>
            </a:extLst>
          </p:cNvPr>
          <p:cNvSpPr/>
          <p:nvPr/>
        </p:nvSpPr>
        <p:spPr>
          <a:xfrm>
            <a:off x="408454" y="2258059"/>
            <a:ext cx="7750073" cy="19082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spcAft>
                <a:spcPts val="600"/>
              </a:spcAft>
              <a:buClr>
                <a:schemeClr val="accent2"/>
              </a:buClr>
              <a:buFont typeface="Arial,Sans-Serif"/>
              <a:buChar char="•"/>
            </a:pPr>
            <a:r>
              <a:rPr lang="en-US" dirty="0">
                <a:ea typeface="+mn-lt"/>
                <a:cs typeface="+mn-lt"/>
              </a:rPr>
              <a:t>By using camera on smart phone, different colorimetric assays (ELISA, pH, GNP, CB and LFA) can be measured out of the lab</a:t>
            </a:r>
          </a:p>
          <a:p>
            <a:pPr marL="342900" indent="-342900" algn="just">
              <a:spcAft>
                <a:spcPts val="600"/>
              </a:spcAft>
              <a:buClr>
                <a:schemeClr val="accent2"/>
              </a:buClr>
              <a:buFont typeface="Arial,Sans-Serif"/>
              <a:buChar char="•"/>
            </a:pPr>
            <a:r>
              <a:rPr lang="en-US" dirty="0">
                <a:ea typeface="+mn-lt"/>
                <a:cs typeface="+mn-lt"/>
              </a:rPr>
              <a:t>Smartphone </a:t>
            </a:r>
            <a:r>
              <a:rPr lang="en-US" b="1" dirty="0">
                <a:ea typeface="+mn-lt"/>
                <a:cs typeface="+mn-lt"/>
              </a:rPr>
              <a:t>outperforms the benchtop spectrometer </a:t>
            </a:r>
            <a:r>
              <a:rPr lang="en-US" dirty="0">
                <a:ea typeface="+mn-lt"/>
                <a:cs typeface="+mn-lt"/>
              </a:rPr>
              <a:t>in terms of </a:t>
            </a:r>
            <a:r>
              <a:rPr lang="en-US" b="1" dirty="0">
                <a:ea typeface="+mn-lt"/>
                <a:cs typeface="+mn-lt"/>
              </a:rPr>
              <a:t>sensitivity</a:t>
            </a:r>
            <a:r>
              <a:rPr lang="en-US" dirty="0">
                <a:ea typeface="+mn-lt"/>
                <a:cs typeface="+mn-lt"/>
              </a:rPr>
              <a:t>, making it a potential tool for spectrometer alternative</a:t>
            </a:r>
          </a:p>
          <a:p>
            <a:pPr marL="342900" indent="-342900" algn="just">
              <a:spcAft>
                <a:spcPts val="600"/>
              </a:spcAft>
              <a:buClr>
                <a:schemeClr val="accent2"/>
              </a:buClr>
              <a:buFont typeface="Arial,Sans-Serif"/>
              <a:buChar char="•"/>
            </a:pPr>
            <a:r>
              <a:rPr lang="en-US" dirty="0">
                <a:ea typeface="+mn-lt"/>
                <a:cs typeface="+mn-lt"/>
              </a:rPr>
              <a:t>However, there are significant variations between phone brands, making this method not as reliable as benchtop devices</a:t>
            </a:r>
            <a:endParaRPr lang="en-US" dirty="0">
              <a:solidFill>
                <a:srgbClr val="A6DB00"/>
              </a:solidFill>
              <a:ea typeface="+mn-lt"/>
              <a:cs typeface="+mn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84A6D71-A752-264C-B2FF-5AF1C094B7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1384" y="2104362"/>
            <a:ext cx="2533724" cy="162276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5E8ABB3-C6C0-B044-89DA-43F6108C23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62209" y="4203334"/>
            <a:ext cx="2581706" cy="157362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3AA329E-33DD-D94E-AF69-D3DDD0C3C36C}"/>
              </a:ext>
            </a:extLst>
          </p:cNvPr>
          <p:cNvSpPr txBox="1"/>
          <p:nvPr/>
        </p:nvSpPr>
        <p:spPr>
          <a:xfrm>
            <a:off x="66317" y="4746045"/>
            <a:ext cx="8094095" cy="163121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lIns="0" tIns="0" rIns="0" bIns="0" rtlCol="0" anchor="t">
            <a:spAutoFit/>
          </a:bodyPr>
          <a:lstStyle/>
          <a:p>
            <a:pPr lvl="1" algn="just">
              <a:spcAft>
                <a:spcPts val="600"/>
              </a:spcAft>
              <a:buClr>
                <a:schemeClr val="accent2"/>
              </a:buClr>
            </a:pPr>
            <a:r>
              <a:rPr lang="en-US" altLang="zh-CN" sz="2400" b="1" dirty="0">
                <a:ea typeface="Mars Centra"/>
              </a:rPr>
              <a:t> </a:t>
            </a:r>
            <a:r>
              <a:rPr lang="en-US" altLang="zh-CN" sz="2000" b="1" dirty="0">
                <a:ea typeface="Mars Centra"/>
              </a:rPr>
              <a:t>Take home message:</a:t>
            </a:r>
            <a:endParaRPr lang="en-US" dirty="0">
              <a:ea typeface="+mn-lt"/>
              <a:cs typeface="+mn-lt"/>
            </a:endParaRPr>
          </a:p>
          <a:p>
            <a:pPr marL="742950" lvl="1" indent="-285750" algn="just">
              <a:spcAft>
                <a:spcPts val="600"/>
              </a:spcAft>
              <a:buClr>
                <a:schemeClr val="accent2"/>
              </a:buClr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This technology is really promising but still under development and </a:t>
            </a:r>
            <a:r>
              <a:rPr lang="en-US" b="1" dirty="0">
                <a:ea typeface="+mn-lt"/>
                <a:cs typeface="+mn-lt"/>
              </a:rPr>
              <a:t>further optimization </a:t>
            </a:r>
            <a:r>
              <a:rPr lang="en-US" dirty="0">
                <a:ea typeface="+mn-lt"/>
                <a:cs typeface="+mn-lt"/>
              </a:rPr>
              <a:t>is needed before industry application</a:t>
            </a:r>
            <a:endParaRPr lang="en-US"/>
          </a:p>
          <a:p>
            <a:pPr marL="742950" lvl="1" indent="-285750">
              <a:buClr>
                <a:srgbClr val="00D7B9"/>
              </a:buClr>
              <a:buFont typeface="Arial"/>
              <a:buChar char="•"/>
            </a:pPr>
            <a:r>
              <a:rPr lang="en-US">
                <a:highlight>
                  <a:srgbClr val="FFFF00"/>
                </a:highlight>
                <a:ea typeface="+mn-lt"/>
                <a:cs typeface="+mn-lt"/>
              </a:rPr>
              <a:t>We should keep monitoring this technology make use of it whenever it is ready</a:t>
            </a:r>
            <a:endParaRPr lang="en-US" dirty="0">
              <a:highlight>
                <a:srgbClr val="FFFF00"/>
              </a:highlight>
              <a:ea typeface="+mn-lt"/>
              <a:cs typeface="+mn-lt"/>
            </a:endParaRPr>
          </a:p>
          <a:p>
            <a:pPr lvl="1">
              <a:buClr>
                <a:srgbClr val="00D7B9"/>
              </a:buClr>
            </a:pPr>
            <a:endParaRPr lang="en-US" dirty="0">
              <a:highlight>
                <a:srgbClr val="FFFF00"/>
              </a:highlight>
              <a:ea typeface="+mn-lt"/>
              <a:cs typeface="+mn-lt"/>
            </a:endParaRPr>
          </a:p>
        </p:txBody>
      </p:sp>
      <p:sp>
        <p:nvSpPr>
          <p:cNvPr id="11" name="文本框 11">
            <a:extLst>
              <a:ext uri="{FF2B5EF4-FFF2-40B4-BE49-F238E27FC236}">
                <a16:creationId xmlns:a16="http://schemas.microsoft.com/office/drawing/2014/main" id="{12783C59-A38C-4748-B5D7-EE26D35A0D9D}"/>
              </a:ext>
            </a:extLst>
          </p:cNvPr>
          <p:cNvSpPr txBox="1"/>
          <p:nvPr/>
        </p:nvSpPr>
        <p:spPr>
          <a:xfrm>
            <a:off x="205609" y="930115"/>
            <a:ext cx="8769958" cy="130805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buFont typeface="Wingdings" panose="05000000000000000000" pitchFamily="2" charset="2"/>
              <a:buChar char="p"/>
            </a:pPr>
            <a:r>
              <a:rPr lang="en-US" altLang="zh-CN" sz="2000" dirty="0">
                <a:solidFill>
                  <a:schemeClr val="tx2"/>
                </a:solidFill>
                <a:ea typeface="Mars Centra Extrabold"/>
              </a:rPr>
              <a:t>The </a:t>
            </a:r>
            <a:r>
              <a:rPr lang="en-US" altLang="zh-CN" sz="2000" err="1">
                <a:solidFill>
                  <a:schemeClr val="tx2"/>
                </a:solidFill>
                <a:ea typeface="Mars Centra Extrabold"/>
              </a:rPr>
              <a:t>omniphone</a:t>
            </a:r>
            <a:r>
              <a:rPr lang="en-US" altLang="zh-CN" sz="2000" dirty="0">
                <a:solidFill>
                  <a:schemeClr val="tx2"/>
                </a:solidFill>
                <a:ea typeface="Mars Centra Extrabold"/>
              </a:rPr>
              <a:t>: one smartphone app for universal colorimetric analyses using a randomized combined channel approach and machine learning</a:t>
            </a:r>
          </a:p>
          <a:p>
            <a:pPr>
              <a:lnSpc>
                <a:spcPct val="150000"/>
              </a:lnSpc>
            </a:pPr>
            <a:r>
              <a:rPr lang="zh-CN" altLang="en-US" i="1" dirty="0">
                <a:solidFill>
                  <a:schemeClr val="dk1"/>
                </a:solidFill>
                <a:ea typeface="Mars Centra Extrabold"/>
              </a:rPr>
              <a:t>        </a:t>
            </a:r>
            <a:r>
              <a:rPr lang="en-US" altLang="zh-CN" i="1">
                <a:solidFill>
                  <a:schemeClr val="dk1"/>
                </a:solidFill>
                <a:ea typeface="Mars Centra Extrabold"/>
              </a:rPr>
              <a:t>Joost Laurus Dinant </a:t>
            </a:r>
            <a:r>
              <a:rPr lang="en-US" altLang="zh-CN" i="1" err="1">
                <a:solidFill>
                  <a:schemeClr val="dk1"/>
                </a:solidFill>
                <a:ea typeface="Mars Centra Extrabold"/>
              </a:rPr>
              <a:t>Neils</a:t>
            </a:r>
            <a:r>
              <a:rPr lang="en-US" altLang="zh-CN" i="1" dirty="0">
                <a:solidFill>
                  <a:schemeClr val="dk1"/>
                </a:solidFill>
                <a:ea typeface="Mars Centra Extrabold"/>
              </a:rPr>
              <a:t> (</a:t>
            </a:r>
            <a:r>
              <a:rPr lang="en-US" altLang="zh-CN" i="1" dirty="0">
                <a:hlinkClick r:id="rId5"/>
              </a:rPr>
              <a:t>J.Nelis@qub.ac.uk</a:t>
            </a:r>
            <a:r>
              <a:rPr lang="en-US" altLang="zh-CN" i="1" dirty="0">
                <a:solidFill>
                  <a:schemeClr val="dk1"/>
                </a:solidFill>
                <a:ea typeface="Mars Centra Extrabold"/>
              </a:rPr>
              <a:t>)</a:t>
            </a:r>
            <a:endParaRPr lang="en-US" altLang="zh-CN" i="1" dirty="0">
              <a:solidFill>
                <a:schemeClr val="dk1"/>
              </a:solidFill>
            </a:endParaRPr>
          </a:p>
          <a:p>
            <a:r>
              <a:rPr lang="en-US" altLang="zh-CN" i="1">
                <a:solidFill>
                  <a:schemeClr val="dk1"/>
                </a:solidFill>
                <a:ea typeface="Mars Centra Extrabold"/>
              </a:rPr>
              <a:t>        Queen’s University  Belfast</a:t>
            </a:r>
            <a:endParaRPr lang="zh-CN" altLang="en-US" i="1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6514578"/>
      </p:ext>
    </p:extLst>
  </p:cSld>
  <p:clrMapOvr>
    <a:masterClrMapping/>
  </p:clrMapOvr>
</p:sld>
</file>

<file path=ppt/theme/theme1.xml><?xml version="1.0" encoding="utf-8"?>
<a:theme xmlns:a="http://schemas.openxmlformats.org/drawingml/2006/main" name="Mars GFSC 2019">
  <a:themeElements>
    <a:clrScheme name="Custom 34">
      <a:dk1>
        <a:srgbClr val="3C3C3C"/>
      </a:dk1>
      <a:lt1>
        <a:srgbClr val="FFFFFF"/>
      </a:lt1>
      <a:dk2>
        <a:srgbClr val="0000A0"/>
      </a:dk2>
      <a:lt2>
        <a:srgbClr val="FFFFFF"/>
      </a:lt2>
      <a:accent1>
        <a:srgbClr val="0000A0"/>
      </a:accent1>
      <a:accent2>
        <a:srgbClr val="00D7B9"/>
      </a:accent2>
      <a:accent3>
        <a:srgbClr val="FFDC00"/>
      </a:accent3>
      <a:accent4>
        <a:srgbClr val="9600FF"/>
      </a:accent4>
      <a:accent5>
        <a:srgbClr val="FF8200"/>
      </a:accent5>
      <a:accent6>
        <a:srgbClr val="A6DB00"/>
      </a:accent6>
      <a:hlink>
        <a:srgbClr val="00D7B9"/>
      </a:hlink>
      <a:folHlink>
        <a:srgbClr val="FFDC00"/>
      </a:folHlink>
    </a:clrScheme>
    <a:fontScheme name="Mars Centra">
      <a:majorFont>
        <a:latin typeface="Mars Centra Extrabold"/>
        <a:ea typeface=""/>
        <a:cs typeface=""/>
      </a:majorFont>
      <a:minorFont>
        <a:latin typeface="Mars Centr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defRPr sz="1200" dirty="0">
            <a:solidFill>
              <a:schemeClr val="tx2"/>
            </a:solidFill>
          </a:defRPr>
        </a:defPPr>
      </a:lstStyle>
    </a:txDef>
  </a:objectDefaults>
  <a:extraClrSchemeLst/>
  <a:custClrLst>
    <a:custClr name="Mars Blue">
      <a:srgbClr val="0000A0"/>
    </a:custClr>
    <a:custClr name="Mars Green">
      <a:srgbClr val="00D7B9"/>
    </a:custClr>
    <a:custClr name="Mars Yellow">
      <a:srgbClr val="FFDC00"/>
    </a:custClr>
    <a:custClr name="Sky Blue">
      <a:srgbClr val="00DCFA"/>
    </a:custClr>
    <a:custClr name="Fresh Green">
      <a:srgbClr val="A6DB00"/>
    </a:custClr>
    <a:custClr name="Deep Purple">
      <a:srgbClr val="9600FF"/>
    </a:custClr>
    <a:custClr name="Electric Pink">
      <a:srgbClr val="FF329F"/>
    </a:custClr>
    <a:custClr name="Spicy Red">
      <a:srgbClr val="FF3C14"/>
    </a:custClr>
    <a:custClr name="Zesty Orange">
      <a:srgbClr val="FF8200"/>
    </a:custClr>
    <a:custClr name="Dark Gray">
      <a:srgbClr val="3C3C3C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Mars Blue">
      <a:srgbClr val="0000A0"/>
    </a:custClr>
    <a:custClr name="Mars Green">
      <a:srgbClr val="00D7B9"/>
    </a:custClr>
    <a:custClr name="Mars Yellow">
      <a:srgbClr val="FFDC00"/>
    </a:custClr>
    <a:custClr name="Sky Blue">
      <a:srgbClr val="00DCFA"/>
    </a:custClr>
    <a:custClr name="Fresh Green">
      <a:srgbClr val="A6DB00"/>
    </a:custClr>
    <a:custClr name="Deep Purple">
      <a:srgbClr val="9600FF"/>
    </a:custClr>
    <a:custClr name="Electric Pink">
      <a:srgbClr val="FF329F"/>
    </a:custClr>
    <a:custClr name="Spicy Red">
      <a:srgbClr val="FF3C14"/>
    </a:custClr>
    <a:custClr name="Zesty Orange">
      <a:srgbClr val="FF8200"/>
    </a:custClr>
    <a:custClr name="Dark Gray">
      <a:srgbClr val="3C3C3C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?mso-contentType ?>
<customXsn xmlns="http://schemas.microsoft.com/office/2006/metadata/customXsn">
  <xsnLocation/>
  <cached>True</cached>
  <openByDefault>True</openByDefault>
  <xsnScope/>
</customXsn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ocument_x0020_Type xmlns="e54737ca-55bb-47f4-98a5-fbbabce413c0">33</Document_x0020_Type>
    <Segment xmlns="e54737ca-55bb-47f4-98a5-fbbabce413c0" xsi:nil="true"/>
    <Phase xmlns="e54737ca-55bb-47f4-98a5-fbbabce413c0" xsi:nil="true"/>
    <Doc_x002d_Status xmlns="e54737ca-55bb-47f4-98a5-fbbabce413c0">Active</Doc_x002d_Status>
    <Project xmlns="e54737ca-55bb-47f4-98a5-fbbabce413c0">2</Project>
  </documentManagement>
</p:properties>
</file>

<file path=customXml/item4.xml><?xml version="1.0" encoding="utf-8"?>
<ct:contentTypeSchema xmlns:ct="http://schemas.microsoft.com/office/2006/metadata/contentType" xmlns:ma="http://schemas.microsoft.com/office/2006/metadata/properties/metaAttributes" ct:_="" ma:_="" ma:contentTypeName="GFSC Minutes Template" ma:contentTypeID="0x01010031618D93FCFC8F4EA3F521BC6CA7640F00EA60618693A88F46927B9AA00E0C3637" ma:contentTypeVersion="7" ma:contentTypeDescription="" ma:contentTypeScope="" ma:versionID="5b7b2850d5fe5548f2a1b7b075a8ec6e">
  <xsd:schema xmlns:xsd="http://www.w3.org/2001/XMLSchema" xmlns:xs="http://www.w3.org/2001/XMLSchema" xmlns:p="http://schemas.microsoft.com/office/2006/metadata/properties" xmlns:ns2="e54737ca-55bb-47f4-98a5-fbbabce413c0" targetNamespace="http://schemas.microsoft.com/office/2006/metadata/properties" ma:root="true" ma:fieldsID="a2a94333461e32480ff8cba3babeeb6b" ns2:_="">
    <xsd:import namespace="e54737ca-55bb-47f4-98a5-fbbabce413c0"/>
    <xsd:element name="properties">
      <xsd:complexType>
        <xsd:sequence>
          <xsd:element name="documentManagement">
            <xsd:complexType>
              <xsd:all>
                <xsd:element ref="ns2:Project" minOccurs="0"/>
                <xsd:element ref="ns2:Phase" minOccurs="0"/>
                <xsd:element ref="ns2:Segment" minOccurs="0"/>
                <xsd:element ref="ns2:Document_x0020_Type" minOccurs="0"/>
                <xsd:element ref="ns2:Doc_x002d_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54737ca-55bb-47f4-98a5-fbbabce413c0" elementFormDefault="qualified">
    <xsd:import namespace="http://schemas.microsoft.com/office/2006/documentManagement/types"/>
    <xsd:import namespace="http://schemas.microsoft.com/office/infopath/2007/PartnerControls"/>
    <xsd:element name="Project" ma:index="8" nillable="true" ma:displayName="Project" ma:description="Choose Project" ma:list="{5aae0e0e-26c8-41b0-b127-116821c10bfd}" ma:internalName="Project" ma:showField="abul">
      <xsd:simpleType>
        <xsd:restriction base="dms:Lookup"/>
      </xsd:simpleType>
    </xsd:element>
    <xsd:element name="Phase" ma:index="9" nillable="true" ma:displayName="Phase" ma:list="{5aae0e0e-26c8-41b0-b127-116821c10bfd}" ma:internalName="Phase" ma:showField="_x0063_w24">
      <xsd:simpleType>
        <xsd:restriction base="dms:Lookup"/>
      </xsd:simpleType>
    </xsd:element>
    <xsd:element name="Segment" ma:index="10" nillable="true" ma:displayName="Segment" ma:list="{5aae0e0e-26c8-41b0-b127-116821c10bfd}" ma:internalName="Segment" ma:showField="wics">
      <xsd:simpleType>
        <xsd:restriction base="dms:Lookup"/>
      </xsd:simpleType>
    </xsd:element>
    <xsd:element name="Document_x0020_Type" ma:index="11" nillable="true" ma:displayName="Document Type" ma:list="{9f6b9a60-b4ac-43d1-a19d-d9e316234f3b}" ma:internalName="Document_x0020_Type" ma:showField="Title">
      <xsd:simpleType>
        <xsd:restriction base="dms:Lookup"/>
      </xsd:simpleType>
    </xsd:element>
    <xsd:element name="Doc_x002d_Status" ma:index="12" nillable="true" ma:displayName="Doc-Status" ma:description="Choose Document Status" ma:format="Dropdown" ma:internalName="Doc_x002d_Status">
      <xsd:simpleType>
        <xsd:restriction base="dms:Choice">
          <xsd:enumeration value="Active"/>
          <xsd:enumeration value="Archive"/>
          <xsd:enumeration value="On Hold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83090D1-0CC1-4690-9BC6-3DE916B2996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3C3498E-7561-4290-AF37-CFB1C0FA40E4}">
  <ds:schemaRefs>
    <ds:schemaRef ds:uri="http://schemas.microsoft.com/office/2006/metadata/customXsn"/>
  </ds:schemaRefs>
</ds:datastoreItem>
</file>

<file path=customXml/itemProps3.xml><?xml version="1.0" encoding="utf-8"?>
<ds:datastoreItem xmlns:ds="http://schemas.openxmlformats.org/officeDocument/2006/customXml" ds:itemID="{E63F854B-A38F-4006-8F51-CDC41CF3D167}">
  <ds:schemaRefs>
    <ds:schemaRef ds:uri="http://schemas.microsoft.com/office/2006/metadata/properties"/>
    <ds:schemaRef ds:uri="http://schemas.microsoft.com/office/infopath/2007/PartnerControls"/>
    <ds:schemaRef ds:uri="e54737ca-55bb-47f4-98a5-fbbabce413c0"/>
  </ds:schemaRefs>
</ds:datastoreItem>
</file>

<file path=customXml/itemProps4.xml><?xml version="1.0" encoding="utf-8"?>
<ds:datastoreItem xmlns:ds="http://schemas.openxmlformats.org/officeDocument/2006/customXml" ds:itemID="{0F9A1771-AEC2-47C4-9754-7E9025681D1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54737ca-55bb-47f4-98a5-fbbabce413c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1727</TotalTime>
  <Words>2039</Words>
  <Application>Microsoft Office PowerPoint</Application>
  <PresentationFormat>Widescreen</PresentationFormat>
  <Paragraphs>252</Paragraphs>
  <Slides>20</Slides>
  <Notes>13</Notes>
  <HiddenSlides>1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Mars GFSC 2019</vt:lpstr>
      <vt:lpstr> 9th  International Symposium on   Recent Advances in Food Analysis (RAFA)</vt:lpstr>
      <vt:lpstr>Content </vt:lpstr>
      <vt:lpstr>PowerPoint Presentation</vt:lpstr>
      <vt:lpstr>Research highlights - Food authenticity</vt:lpstr>
      <vt:lpstr>Research highlights - Food authenticity</vt:lpstr>
      <vt:lpstr>Research highlights - Food authenticity</vt:lpstr>
      <vt:lpstr>Research highlights - Food authenticity</vt:lpstr>
      <vt:lpstr>Research highlights - Food authenticity   </vt:lpstr>
      <vt:lpstr>Research highlight - Portable equipment </vt:lpstr>
      <vt:lpstr>PowerPoint Presentation</vt:lpstr>
      <vt:lpstr>What is blockchain?</vt:lpstr>
      <vt:lpstr>PowerPoint Presentation</vt:lpstr>
      <vt:lpstr>Research highlight - Toxins and allergens  (GT) </vt:lpstr>
      <vt:lpstr>PowerPoint Presentation</vt:lpstr>
      <vt:lpstr>Food Contaminates: TOFMS/FID for mineral oil analysis (GT) </vt:lpstr>
      <vt:lpstr>PowerPoint Presentation</vt:lpstr>
      <vt:lpstr>PowerPoint Presentation</vt:lpstr>
      <vt:lpstr>Mars activity</vt:lpstr>
      <vt:lpstr>Identified experts and potential partners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9th  International Symposium on   Recent Advances in Food Analysis (RAFA)</dc:title>
  <dc:creator>Xu, Jason</dc:creator>
  <cp:lastModifiedBy>Xu, Jason</cp:lastModifiedBy>
  <cp:revision>846</cp:revision>
  <dcterms:created xsi:type="dcterms:W3CDTF">2019-11-14T02:20:49Z</dcterms:created>
  <dcterms:modified xsi:type="dcterms:W3CDTF">2019-12-04T05:47:40Z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0x01010031618D93FCFC8F4EA3F521BC6CA7640F00EA60618693A88F46927B9AA00E0C3637</vt:lpwstr>
  </property>
</Properties>
</file>